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3"/>
    <p:sldId id="257" r:id="rId4"/>
    <p:sldId id="258" r:id="rId5"/>
    <p:sldId id="259" r:id="rId6"/>
    <p:sldId id="261" r:id="rId7"/>
    <p:sldId id="305" r:id="rId8"/>
    <p:sldId id="306" r:id="rId9"/>
    <p:sldId id="262" r:id="rId10"/>
    <p:sldId id="285" r:id="rId11"/>
    <p:sldId id="337" r:id="rId12"/>
    <p:sldId id="338" r:id="rId13"/>
    <p:sldId id="339" r:id="rId14"/>
    <p:sldId id="340" r:id="rId15"/>
    <p:sldId id="341" r:id="rId16"/>
    <p:sldId id="336" r:id="rId17"/>
    <p:sldId id="335" r:id="rId18"/>
    <p:sldId id="286" r:id="rId19"/>
    <p:sldId id="266" r:id="rId20"/>
    <p:sldId id="269"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273" r:id="rId35"/>
  </p:sldIdLst>
  <p:sldSz cx="12192000" cy="6858000"/>
  <p:notesSz cx="6858000" cy="9144000"/>
  <p:embeddedFontLst>
    <p:embeddedFont>
      <p:font typeface="楷体" panose="02010609060101010101" charset="-122"/>
      <p:regular r:id="rId40"/>
    </p:embeddedFont>
    <p:embeddedFont>
      <p:font typeface="微软雅黑" panose="020B0503020204020204" charset="-122"/>
      <p:regular r:id="rId41"/>
    </p:embeddedFont>
    <p:embeddedFont>
      <p:font typeface="庞门正道标题体3.0" panose="02010600030101010101" charset="-122"/>
      <p:regular r:id="rId42"/>
    </p:embeddedFont>
    <p:embeddedFont>
      <p:font typeface="等线" panose="02010600030101010101" charset="-122"/>
      <p:regular r:id="rId43"/>
    </p:embeddedFont>
    <p:embeddedFont>
      <p:font typeface="Calibri" panose="020F0502020204030204" charset="0"/>
      <p:regular r:id="rId44"/>
      <p:bold r:id="rId45"/>
      <p:italic r:id="rId46"/>
      <p:boldItalic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50" d="100"/>
          <a:sy n="50" d="100"/>
        </p:scale>
        <p:origin x="2772" y="1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31.xml"/><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ED9F3-4B7F-4445-8E9E-58F20B85E99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5B754-E4C0-4DCF-B9EA-39EBAD7C231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tags" Target="../tags/tag15.xml"/><Relationship Id="rId2" Type="http://schemas.openxmlformats.org/officeDocument/2006/relationships/image" Target="../media/image15.png"/><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tags" Target="../tags/tag17.xml"/><Relationship Id="rId2" Type="http://schemas.openxmlformats.org/officeDocument/2006/relationships/image" Target="../media/image3.png"/><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tags" Target="../tags/tag19.xml"/><Relationship Id="rId2" Type="http://schemas.openxmlformats.org/officeDocument/2006/relationships/image" Target="../media/image3.png"/><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1.xml"/><Relationship Id="rId7" Type="http://schemas.openxmlformats.org/officeDocument/2006/relationships/image" Target="../media/image16.png"/><Relationship Id="rId6" Type="http://schemas.openxmlformats.org/officeDocument/2006/relationships/tags" Target="../tags/tag22.xml"/><Relationship Id="rId5" Type="http://schemas.openxmlformats.org/officeDocument/2006/relationships/image" Target="../media/image17.wmf"/><Relationship Id="rId4" Type="http://schemas.openxmlformats.org/officeDocument/2006/relationships/oleObject" Target="../embeddings/oleObject5.bin"/><Relationship Id="rId3" Type="http://schemas.openxmlformats.org/officeDocument/2006/relationships/tags" Target="../tags/tag21.xml"/><Relationship Id="rId2" Type="http://schemas.openxmlformats.org/officeDocument/2006/relationships/image" Target="../media/image10.png"/><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tags" Target="../tags/tag26.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tags" Target="../tags/tag29.xml"/><Relationship Id="rId2" Type="http://schemas.openxmlformats.org/officeDocument/2006/relationships/image" Target="../media/image23.png"/><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3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wmf"/><Relationship Id="rId3"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image" Target="../media/image5.wmf"/><Relationship Id="rId4" Type="http://schemas.openxmlformats.org/officeDocument/2006/relationships/oleObject" Target="../embeddings/oleObject4.bin"/><Relationship Id="rId3" Type="http://schemas.openxmlformats.org/officeDocument/2006/relationships/tags" Target="../tags/tag7.xml"/><Relationship Id="rId2" Type="http://schemas.openxmlformats.org/officeDocument/2006/relationships/tags" Target="../tags/tag6.xml"/><Relationship Id="rId11" Type="http://schemas.openxmlformats.org/officeDocument/2006/relationships/vmlDrawing" Target="../drawings/vmlDrawing3.vml"/><Relationship Id="rId10" Type="http://schemas.openxmlformats.org/officeDocument/2006/relationships/slideLayout" Target="../slideLayouts/slideLayout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7556500" y="-15671"/>
            <a:ext cx="4644781" cy="6887166"/>
            <a:chOff x="7871422" y="-15671"/>
            <a:chExt cx="4329859" cy="6887166"/>
          </a:xfrm>
        </p:grpSpPr>
        <p:sp>
          <p:nvSpPr>
            <p:cNvPr id="23" name="任意多边形: 形状 2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0" name="任意多边形: 形状 39"/>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2" name="任意多边形: 形状 61"/>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77" name="文本框 76"/>
          <p:cNvSpPr txBox="1"/>
          <p:nvPr/>
        </p:nvSpPr>
        <p:spPr>
          <a:xfrm>
            <a:off x="1855432" y="2904708"/>
            <a:ext cx="5839404" cy="1198880"/>
          </a:xfrm>
          <a:prstGeom prst="rect">
            <a:avLst/>
          </a:prstGeom>
          <a:noFill/>
        </p:spPr>
        <p:txBody>
          <a:bodyPr wrap="square" rtlCol="0">
            <a:spAutoFit/>
          </a:bodyPr>
          <a:lstStyle/>
          <a:p>
            <a:r>
              <a:rPr lang="zh-CN" altLang="en-US" sz="7200" dirty="0">
                <a:solidFill>
                  <a:schemeClr val="accent5">
                    <a:lumMod val="75000"/>
                  </a:schemeClr>
                </a:solidFill>
              </a:rPr>
              <a:t>学习汇报</a:t>
            </a:r>
            <a:endParaRPr lang="zh-CN" altLang="en-US" sz="7200" dirty="0">
              <a:solidFill>
                <a:schemeClr val="accent5">
                  <a:lumMod val="75000"/>
                </a:schemeClr>
              </a:solidFill>
            </a:endParaRPr>
          </a:p>
        </p:txBody>
      </p:sp>
      <p:grpSp>
        <p:nvGrpSpPr>
          <p:cNvPr id="79" name="组合 78"/>
          <p:cNvGrpSpPr/>
          <p:nvPr/>
        </p:nvGrpSpPr>
        <p:grpSpPr>
          <a:xfrm rot="1343853">
            <a:off x="788348" y="656584"/>
            <a:ext cx="523367" cy="501892"/>
            <a:chOff x="1371600" y="2418874"/>
            <a:chExt cx="523367" cy="501892"/>
          </a:xfrm>
          <a:solidFill>
            <a:srgbClr val="435FA9"/>
          </a:solidFill>
        </p:grpSpPr>
        <p:grpSp>
          <p:nvGrpSpPr>
            <p:cNvPr id="80" name="组合 79"/>
            <p:cNvGrpSpPr/>
            <p:nvPr/>
          </p:nvGrpSpPr>
          <p:grpSpPr>
            <a:xfrm>
              <a:off x="1371600" y="2418874"/>
              <a:ext cx="523367" cy="45719"/>
              <a:chOff x="1371600" y="2387600"/>
              <a:chExt cx="881386" cy="76994"/>
            </a:xfrm>
            <a:grpFill/>
          </p:grpSpPr>
          <p:sp>
            <p:nvSpPr>
              <p:cNvPr id="116" name="椭圆 115"/>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8" name="椭圆 117"/>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9" name="椭圆 118"/>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0" name="椭圆 119"/>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1" name="椭圆 120"/>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1" name="组合 80"/>
            <p:cNvGrpSpPr/>
            <p:nvPr/>
          </p:nvGrpSpPr>
          <p:grpSpPr>
            <a:xfrm>
              <a:off x="1371600" y="2601344"/>
              <a:ext cx="523367" cy="45719"/>
              <a:chOff x="1371600" y="2387600"/>
              <a:chExt cx="881386" cy="76994"/>
            </a:xfrm>
            <a:grpFill/>
          </p:grpSpPr>
          <p:sp>
            <p:nvSpPr>
              <p:cNvPr id="110" name="椭圆 109"/>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2" name="椭圆 111"/>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3" name="椭圆 112"/>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4" name="椭圆 113"/>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5" name="椭圆 114"/>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2" name="组合 81"/>
            <p:cNvGrpSpPr/>
            <p:nvPr/>
          </p:nvGrpSpPr>
          <p:grpSpPr>
            <a:xfrm>
              <a:off x="1371600" y="2510109"/>
              <a:ext cx="523367" cy="45719"/>
              <a:chOff x="1371600" y="2387600"/>
              <a:chExt cx="881386" cy="76994"/>
            </a:xfrm>
            <a:grpFill/>
          </p:grpSpPr>
          <p:sp>
            <p:nvSpPr>
              <p:cNvPr id="104" name="椭圆 103"/>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6" name="椭圆 105"/>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7" name="椭圆 106"/>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8" name="椭圆 107"/>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9" name="椭圆 108"/>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3" name="组合 82"/>
            <p:cNvGrpSpPr/>
            <p:nvPr/>
          </p:nvGrpSpPr>
          <p:grpSpPr>
            <a:xfrm>
              <a:off x="1371600" y="2783814"/>
              <a:ext cx="523367" cy="45719"/>
              <a:chOff x="1371600" y="2387600"/>
              <a:chExt cx="881386" cy="76994"/>
            </a:xfrm>
            <a:grpFill/>
          </p:grpSpPr>
          <p:sp>
            <p:nvSpPr>
              <p:cNvPr id="98" name="椭圆 97"/>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0" name="椭圆 99"/>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1" name="椭圆 100"/>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2" name="椭圆 101"/>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3" name="椭圆 102"/>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4" name="组合 83"/>
            <p:cNvGrpSpPr/>
            <p:nvPr/>
          </p:nvGrpSpPr>
          <p:grpSpPr>
            <a:xfrm>
              <a:off x="1371600" y="2875047"/>
              <a:ext cx="523367" cy="45719"/>
              <a:chOff x="1371600" y="2387600"/>
              <a:chExt cx="881386" cy="76994"/>
            </a:xfrm>
            <a:grpFill/>
          </p:grpSpPr>
          <p:sp>
            <p:nvSpPr>
              <p:cNvPr id="92" name="椭圆 91"/>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4" name="椭圆 93"/>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5" name="椭圆 94"/>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6" name="椭圆 95"/>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7" name="椭圆 96"/>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5" name="组合 84"/>
            <p:cNvGrpSpPr/>
            <p:nvPr/>
          </p:nvGrpSpPr>
          <p:grpSpPr>
            <a:xfrm>
              <a:off x="1371600" y="2692579"/>
              <a:ext cx="523367" cy="45719"/>
              <a:chOff x="1371600" y="2387600"/>
              <a:chExt cx="881386" cy="76994"/>
            </a:xfrm>
            <a:grpFill/>
          </p:grpSpPr>
          <p:sp>
            <p:nvSpPr>
              <p:cNvPr id="86" name="椭圆 85"/>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8" name="椭圆 87"/>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9" name="椭圆 88"/>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0" name="椭圆 89"/>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1" name="椭圆 90"/>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sp>
        <p:nvSpPr>
          <p:cNvPr id="4" name="文本框 3"/>
          <p:cNvSpPr txBox="1"/>
          <p:nvPr/>
        </p:nvSpPr>
        <p:spPr>
          <a:xfrm>
            <a:off x="963930" y="1026795"/>
            <a:ext cx="10530205" cy="521970"/>
          </a:xfrm>
          <a:prstGeom prst="rect">
            <a:avLst/>
          </a:prstGeom>
          <a:noFill/>
          <a:ln w="9525">
            <a:noFill/>
          </a:ln>
        </p:spPr>
        <p:txBody>
          <a:bodyPr wrap="square">
            <a:spAutoFit/>
          </a:bodyPr>
          <a:p>
            <a:pPr indent="0" algn="l">
              <a:buClrTx/>
              <a:buSzTx/>
              <a:buFont typeface="+mj-ea"/>
              <a:buNone/>
            </a:pP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光学</a:t>
            </a: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模型</a:t>
            </a:r>
            <a:endPar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endParaRPr>
          </a:p>
        </p:txBody>
      </p:sp>
      <p:pic>
        <p:nvPicPr>
          <p:cNvPr id="9" name="图片 8"/>
          <p:cNvPicPr>
            <a:picLocks noChangeAspect="1"/>
          </p:cNvPicPr>
          <p:nvPr>
            <p:custDataLst>
              <p:tags r:id="rId1"/>
            </p:custDataLst>
          </p:nvPr>
        </p:nvPicPr>
        <p:blipFill>
          <a:blip r:embed="rId2"/>
          <a:srcRect t="6443" r="-1255" b="2938"/>
          <a:stretch>
            <a:fillRect/>
          </a:stretch>
        </p:blipFill>
        <p:spPr>
          <a:xfrm>
            <a:off x="1200150" y="1548765"/>
            <a:ext cx="9887585" cy="456374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sp>
        <p:nvSpPr>
          <p:cNvPr id="4" name="文本框 3"/>
          <p:cNvSpPr txBox="1"/>
          <p:nvPr/>
        </p:nvSpPr>
        <p:spPr>
          <a:xfrm>
            <a:off x="963930" y="1026795"/>
            <a:ext cx="10530205" cy="521970"/>
          </a:xfrm>
          <a:prstGeom prst="rect">
            <a:avLst/>
          </a:prstGeom>
          <a:noFill/>
          <a:ln w="9525">
            <a:noFill/>
          </a:ln>
        </p:spPr>
        <p:txBody>
          <a:bodyPr wrap="square">
            <a:spAutoFit/>
          </a:bodyPr>
          <a:p>
            <a:pPr indent="0" algn="l">
              <a:buClrTx/>
              <a:buSzTx/>
              <a:buFont typeface="+mj-ea"/>
              <a:buNone/>
            </a:pP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光学</a:t>
            </a: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模型</a:t>
            </a:r>
            <a:endPar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endParaRPr>
          </a:p>
        </p:txBody>
      </p:sp>
      <p:pic>
        <p:nvPicPr>
          <p:cNvPr id="8" name="图片 7"/>
          <p:cNvPicPr>
            <a:picLocks noChangeAspect="1"/>
          </p:cNvPicPr>
          <p:nvPr>
            <p:custDataLst>
              <p:tags r:id="rId1"/>
            </p:custDataLst>
          </p:nvPr>
        </p:nvPicPr>
        <p:blipFill>
          <a:blip r:embed="rId2"/>
          <a:stretch>
            <a:fillRect/>
          </a:stretch>
        </p:blipFill>
        <p:spPr>
          <a:xfrm>
            <a:off x="238125" y="1680210"/>
            <a:ext cx="11807825" cy="396938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sp>
        <p:nvSpPr>
          <p:cNvPr id="4" name="文本框 3"/>
          <p:cNvSpPr txBox="1"/>
          <p:nvPr/>
        </p:nvSpPr>
        <p:spPr>
          <a:xfrm>
            <a:off x="963930" y="1026795"/>
            <a:ext cx="10530205" cy="521970"/>
          </a:xfrm>
          <a:prstGeom prst="rect">
            <a:avLst/>
          </a:prstGeom>
          <a:noFill/>
          <a:ln w="9525">
            <a:noFill/>
          </a:ln>
        </p:spPr>
        <p:txBody>
          <a:bodyPr wrap="square">
            <a:spAutoFit/>
          </a:bodyPr>
          <a:p>
            <a:pPr indent="0" algn="l">
              <a:buClrTx/>
              <a:buSzTx/>
              <a:buFont typeface="+mj-ea"/>
              <a:buNone/>
            </a:pP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光学</a:t>
            </a: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模型</a:t>
            </a:r>
            <a:endPar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endParaRPr>
          </a:p>
        </p:txBody>
      </p:sp>
      <p:pic>
        <p:nvPicPr>
          <p:cNvPr id="5" name="图片 4"/>
          <p:cNvPicPr>
            <a:picLocks noChangeAspect="1"/>
          </p:cNvPicPr>
          <p:nvPr>
            <p:custDataLst>
              <p:tags r:id="rId1"/>
            </p:custDataLst>
          </p:nvPr>
        </p:nvPicPr>
        <p:blipFill>
          <a:blip r:embed="rId2"/>
          <a:stretch>
            <a:fillRect/>
          </a:stretch>
        </p:blipFill>
        <p:spPr>
          <a:xfrm>
            <a:off x="342900" y="1548765"/>
            <a:ext cx="11504295" cy="375983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sp>
        <p:nvSpPr>
          <p:cNvPr id="4" name="文本框 3"/>
          <p:cNvSpPr txBox="1"/>
          <p:nvPr/>
        </p:nvSpPr>
        <p:spPr>
          <a:xfrm>
            <a:off x="963930" y="1026795"/>
            <a:ext cx="10530205" cy="521970"/>
          </a:xfrm>
          <a:prstGeom prst="rect">
            <a:avLst/>
          </a:prstGeom>
          <a:noFill/>
          <a:ln w="9525">
            <a:noFill/>
          </a:ln>
        </p:spPr>
        <p:txBody>
          <a:bodyPr wrap="square">
            <a:spAutoFit/>
          </a:bodyPr>
          <a:p>
            <a:pPr indent="0" algn="l">
              <a:buClrTx/>
              <a:buSzTx/>
              <a:buFont typeface="+mj-ea"/>
              <a:buNone/>
            </a:pP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光学</a:t>
            </a: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模型</a:t>
            </a:r>
            <a:endPar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endParaRPr>
          </a:p>
        </p:txBody>
      </p:sp>
      <p:pic>
        <p:nvPicPr>
          <p:cNvPr id="7" name="图片 6"/>
          <p:cNvPicPr>
            <a:picLocks noChangeAspect="1"/>
          </p:cNvPicPr>
          <p:nvPr>
            <p:custDataLst>
              <p:tags r:id="rId1"/>
            </p:custDataLst>
          </p:nvPr>
        </p:nvPicPr>
        <p:blipFill>
          <a:blip r:embed="rId2"/>
          <a:stretch>
            <a:fillRect/>
          </a:stretch>
        </p:blipFill>
        <p:spPr>
          <a:xfrm>
            <a:off x="0" y="1747520"/>
            <a:ext cx="12240260" cy="365506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sp>
        <p:nvSpPr>
          <p:cNvPr id="4" name="文本框 3"/>
          <p:cNvSpPr txBox="1"/>
          <p:nvPr/>
        </p:nvSpPr>
        <p:spPr>
          <a:xfrm>
            <a:off x="963930" y="1026795"/>
            <a:ext cx="10530205" cy="521970"/>
          </a:xfrm>
          <a:prstGeom prst="rect">
            <a:avLst/>
          </a:prstGeom>
          <a:noFill/>
          <a:ln w="9525">
            <a:noFill/>
          </a:ln>
        </p:spPr>
        <p:txBody>
          <a:bodyPr wrap="square">
            <a:spAutoFit/>
          </a:bodyPr>
          <a:p>
            <a:pPr indent="0" algn="l">
              <a:buClrTx/>
              <a:buSzTx/>
              <a:buFont typeface="+mj-ea"/>
              <a:buNone/>
            </a:pP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光学</a:t>
            </a: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模型</a:t>
            </a:r>
            <a:endPar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endParaRPr>
          </a:p>
        </p:txBody>
      </p:sp>
      <p:pic>
        <p:nvPicPr>
          <p:cNvPr id="7" name="图片 6"/>
          <p:cNvPicPr>
            <a:picLocks noChangeAspect="1"/>
          </p:cNvPicPr>
          <p:nvPr>
            <p:custDataLst>
              <p:tags r:id="rId1"/>
            </p:custDataLst>
          </p:nvPr>
        </p:nvPicPr>
        <p:blipFill>
          <a:blip r:embed="rId2"/>
          <a:stretch>
            <a:fillRect/>
          </a:stretch>
        </p:blipFill>
        <p:spPr>
          <a:xfrm>
            <a:off x="0" y="1502410"/>
            <a:ext cx="12192000" cy="3363595"/>
          </a:xfrm>
          <a:prstGeom prst="rect">
            <a:avLst/>
          </a:prstGeom>
        </p:spPr>
      </p:pic>
      <p:sp>
        <p:nvSpPr>
          <p:cNvPr id="10" name="文本框 9"/>
          <p:cNvSpPr txBox="1"/>
          <p:nvPr>
            <p:custDataLst>
              <p:tags r:id="rId3"/>
            </p:custDataLst>
          </p:nvPr>
        </p:nvSpPr>
        <p:spPr>
          <a:xfrm>
            <a:off x="718185" y="5745480"/>
            <a:ext cx="10530205" cy="521970"/>
          </a:xfrm>
          <a:prstGeom prst="rect">
            <a:avLst/>
          </a:prstGeom>
          <a:noFill/>
          <a:ln w="9525">
            <a:noFill/>
          </a:ln>
        </p:spPr>
        <p:txBody>
          <a:bodyPr wrap="square">
            <a:spAutoFit/>
          </a:bodyPr>
          <a:p>
            <a:pPr indent="0" algn="l">
              <a:buClrTx/>
              <a:buSzTx/>
              <a:buFont typeface="+mj-ea"/>
              <a:buNone/>
            </a:pPr>
            <a:r>
              <a:rPr 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T(</a:t>
            </a: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光强度的衰减比例</a:t>
            </a:r>
            <a:r>
              <a:rPr 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     </a:t>
            </a:r>
            <a:r>
              <a:rPr lang="en-US" sz="2800" b="0" dirty="0">
                <a:solidFill>
                  <a:srgbClr val="FF0000"/>
                </a:solidFill>
                <a:latin typeface="微软雅黑" panose="020B0503020204020204" charset="-122"/>
                <a:ea typeface="微软雅黑" panose="020B0503020204020204" charset="-122"/>
                <a:cs typeface="楷体" panose="02010609060101010101" charset="-122"/>
              </a:rPr>
              <a:t>σ(</a:t>
            </a:r>
            <a:r>
              <a:rPr lang="zh-CN" altLang="en-US" sz="2800" b="0" dirty="0">
                <a:solidFill>
                  <a:srgbClr val="FF0000"/>
                </a:solidFill>
                <a:latin typeface="微软雅黑" panose="020B0503020204020204" charset="-122"/>
                <a:ea typeface="微软雅黑" panose="020B0503020204020204" charset="-122"/>
                <a:cs typeface="楷体" panose="02010609060101010101" charset="-122"/>
              </a:rPr>
              <a:t>体积密度，光强衰减速率</a:t>
            </a:r>
            <a:r>
              <a:rPr lang="en-US" sz="2800" b="0" dirty="0">
                <a:solidFill>
                  <a:srgbClr val="FF0000"/>
                </a:solidFill>
                <a:latin typeface="微软雅黑" panose="020B0503020204020204" charset="-122"/>
                <a:ea typeface="微软雅黑" panose="020B0503020204020204" charset="-122"/>
                <a:cs typeface="楷体" panose="02010609060101010101" charset="-122"/>
              </a:rPr>
              <a:t>)    c(</a:t>
            </a:r>
            <a:r>
              <a:rPr lang="zh-CN" altLang="en-US" sz="2800" b="0" dirty="0">
                <a:solidFill>
                  <a:srgbClr val="FF0000"/>
                </a:solidFill>
                <a:latin typeface="微软雅黑" panose="020B0503020204020204" charset="-122"/>
                <a:ea typeface="微软雅黑" panose="020B0503020204020204" charset="-122"/>
                <a:cs typeface="楷体" panose="02010609060101010101" charset="-122"/>
              </a:rPr>
              <a:t>辐射强度</a:t>
            </a:r>
            <a:r>
              <a:rPr lang="en-US" sz="2800" b="0" dirty="0">
                <a:solidFill>
                  <a:srgbClr val="FF0000"/>
                </a:solidFill>
                <a:latin typeface="微软雅黑" panose="020B0503020204020204" charset="-122"/>
                <a:ea typeface="微软雅黑" panose="020B0503020204020204" charset="-122"/>
                <a:cs typeface="楷体" panose="02010609060101010101" charset="-122"/>
              </a:rPr>
              <a:t>)</a:t>
            </a:r>
            <a:endParaRPr lang="en-US" altLang="en-US" sz="2800" b="0" dirty="0">
              <a:solidFill>
                <a:srgbClr val="FF0000"/>
              </a:solidFill>
              <a:latin typeface="微软雅黑" panose="020B0503020204020204" charset="-122"/>
              <a:ea typeface="微软雅黑" panose="020B0503020204020204" charset="-122"/>
              <a:cs typeface="楷体" panose="02010609060101010101" charset="-122"/>
            </a:endParaRPr>
          </a:p>
        </p:txBody>
      </p:sp>
      <p:sp>
        <p:nvSpPr>
          <p:cNvPr id="9" name="文本框 8"/>
          <p:cNvSpPr txBox="1"/>
          <p:nvPr/>
        </p:nvSpPr>
        <p:spPr>
          <a:xfrm>
            <a:off x="401320" y="5067300"/>
            <a:ext cx="10530205" cy="521970"/>
          </a:xfrm>
          <a:prstGeom prst="rect">
            <a:avLst/>
          </a:prstGeom>
          <a:noFill/>
          <a:ln w="9525">
            <a:noFill/>
          </a:ln>
        </p:spPr>
        <p:txBody>
          <a:bodyPr wrap="square">
            <a:spAutoFit/>
          </a:bodyPr>
          <a:p>
            <a:pPr indent="0" algn="l">
              <a:buClrTx/>
              <a:buSzTx/>
              <a:buFont typeface="+mj-ea"/>
              <a:buNone/>
            </a:pPr>
            <a:r>
              <a:rPr lang="en-US" altLang="zh-CN"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4</a:t>
            </a: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过程叠加</a:t>
            </a:r>
            <a:r>
              <a:rPr lang="en-US" altLang="zh-CN"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 </a:t>
            </a:r>
            <a:r>
              <a:rPr lang="zh-CN" altLang="en-US" sz="2800" b="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a:t>
            </a:r>
            <a:endParaRPr lang="zh-CN" altLang="en-US" sz="2800" b="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pic>
        <p:nvPicPr>
          <p:cNvPr id="11" name="图片 10"/>
          <p:cNvPicPr>
            <a:picLocks noChangeAspect="1"/>
          </p:cNvPicPr>
          <p:nvPr/>
        </p:nvPicPr>
        <p:blipFill>
          <a:blip r:embed="rId4"/>
          <a:stretch>
            <a:fillRect/>
          </a:stretch>
        </p:blipFill>
        <p:spPr>
          <a:xfrm>
            <a:off x="2740025" y="4913630"/>
            <a:ext cx="9403715" cy="897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sp>
        <p:nvSpPr>
          <p:cNvPr id="101" name="文本框 100"/>
          <p:cNvSpPr txBox="1"/>
          <p:nvPr/>
        </p:nvSpPr>
        <p:spPr>
          <a:xfrm>
            <a:off x="519430" y="5258435"/>
            <a:ext cx="11493500" cy="953135"/>
          </a:xfrm>
          <a:prstGeom prst="rect">
            <a:avLst/>
          </a:prstGeom>
          <a:noFill/>
          <a:ln w="9525">
            <a:noFill/>
          </a:ln>
        </p:spPr>
        <p:txBody>
          <a:bodyPr wrap="square">
            <a:spAutoFit/>
          </a:bodyPr>
          <a:p>
            <a:pPr indent="0" algn="l">
              <a:buClrTx/>
              <a:buSzTx/>
              <a:buFont typeface="+mj-ea"/>
              <a:buNone/>
            </a:pPr>
            <a:r>
              <a:rPr 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1</a:t>
            </a:r>
            <a:r>
              <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沿着相机光线，采样5D坐标 </a:t>
            </a:r>
            <a:endPar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a:buClrTx/>
              <a:buSzTx/>
              <a:buFont typeface="+mj-ea"/>
              <a:buNone/>
            </a:pP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点坐标</a:t>
            </a:r>
            <a:r>
              <a:rPr sz="2800" b="1"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x</a:t>
            </a:r>
            <a:r>
              <a:rPr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=(x,y,z)</a:t>
            </a: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和观看方向</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射线角度</a:t>
            </a:r>
            <a:r>
              <a:rPr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sz="2800" b="1" dirty="0">
                <a:solidFill>
                  <a:schemeClr val="tx1">
                    <a:lumMod val="85000"/>
                    <a:lumOff val="15000"/>
                  </a:schemeClr>
                </a:solidFill>
                <a:latin typeface="Arial" panose="020B0604020202020204" pitchFamily="34" charset="0"/>
                <a:ea typeface="楷体" panose="02010609060101010101" charset="-122"/>
                <a:cs typeface="Arial" panose="020B0604020202020204" pitchFamily="34" charset="0"/>
                <a:sym typeface="+mn-ea"/>
              </a:rPr>
              <a:t>φ</a:t>
            </a:r>
            <a:r>
              <a:rPr sz="2800" b="1"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sz="2800" b="1" dirty="0">
                <a:solidFill>
                  <a:schemeClr val="tx1">
                    <a:lumMod val="85000"/>
                    <a:lumOff val="15000"/>
                  </a:schemeClr>
                </a:solidFill>
                <a:latin typeface="Arial" panose="020B0604020202020204" pitchFamily="34" charset="0"/>
                <a:ea typeface="楷体" panose="02010609060101010101" charset="-122"/>
                <a:cs typeface="Arial" panose="020B0604020202020204" pitchFamily="34" charset="0"/>
                <a:sym typeface="+mn-ea"/>
              </a:rPr>
              <a:t>θ</a:t>
            </a:r>
            <a:r>
              <a:rPr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方位角和极坐标视角</a:t>
            </a: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endPar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custDataLst>
              <p:tags r:id="rId1"/>
            </p:custDataLst>
          </p:nvPr>
        </p:nvPicPr>
        <p:blipFill>
          <a:blip r:embed="rId2"/>
          <a:stretch>
            <a:fillRect/>
          </a:stretch>
        </p:blipFill>
        <p:spPr>
          <a:xfrm>
            <a:off x="309880" y="1344295"/>
            <a:ext cx="6237605" cy="3497580"/>
          </a:xfrm>
          <a:prstGeom prst="rect">
            <a:avLst/>
          </a:prstGeom>
        </p:spPr>
      </p:pic>
      <p:pic>
        <p:nvPicPr>
          <p:cNvPr id="7" name="图片 6"/>
          <p:cNvPicPr>
            <a:picLocks noChangeAspect="1"/>
          </p:cNvPicPr>
          <p:nvPr>
            <p:custDataLst>
              <p:tags r:id="rId3"/>
            </p:custDataLst>
          </p:nvPr>
        </p:nvPicPr>
        <p:blipFill>
          <a:blip r:embed="rId4"/>
          <a:srcRect r="65678" b="-11791"/>
          <a:stretch>
            <a:fillRect/>
          </a:stretch>
        </p:blipFill>
        <p:spPr>
          <a:xfrm>
            <a:off x="6547485" y="1344295"/>
            <a:ext cx="5078095" cy="39160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sp>
        <p:nvSpPr>
          <p:cNvPr id="101" name="文本框 100"/>
          <p:cNvSpPr txBox="1"/>
          <p:nvPr/>
        </p:nvSpPr>
        <p:spPr>
          <a:xfrm>
            <a:off x="1132205" y="4172585"/>
            <a:ext cx="10050780" cy="1198880"/>
          </a:xfrm>
          <a:prstGeom prst="rect">
            <a:avLst/>
          </a:prstGeom>
          <a:noFill/>
          <a:ln w="9525">
            <a:noFill/>
          </a:ln>
        </p:spPr>
        <p:txBody>
          <a:bodyPr wrap="square">
            <a:spAutoFit/>
          </a:bodyPr>
          <a:p>
            <a:pPr indent="0" algn="l" fontAlgn="auto">
              <a:lnSpc>
                <a:spcPct val="150000"/>
              </a:lnSpc>
              <a:buClrTx/>
              <a:buSzTx/>
              <a:buFont typeface="+mj-ea"/>
              <a:buNone/>
            </a:pP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2</a:t>
            </a:r>
            <a:r>
              <a:rPr lang="zh-CN" alt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输入</a:t>
            </a: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MLP</a:t>
            </a:r>
            <a:r>
              <a:rPr lang="zh-CN" alt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点坐标</a:t>
            </a:r>
            <a:r>
              <a:rPr sz="2400" b="1"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x</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=(x,y,z)</a:t>
            </a:r>
            <a:endPar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endParaRPr>
          </a:p>
          <a:p>
            <a:pPr indent="0" algn="l" fontAlgn="auto">
              <a:lnSpc>
                <a:spcPct val="150000"/>
              </a:lnSpc>
              <a:buClrTx/>
              <a:buSzTx/>
              <a:buFont typeface="+mj-ea"/>
              <a:buNone/>
            </a:pP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            </a:t>
            </a:r>
            <a:r>
              <a:rPr lang="zh-CN" alt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射线角度</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sz="2400" b="1"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φ,θ</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方位角和极坐标视角</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custDataLst>
              <p:tags r:id="rId1"/>
            </p:custDataLst>
          </p:nvPr>
        </p:nvPicPr>
        <p:blipFill>
          <a:blip r:embed="rId2"/>
          <a:stretch>
            <a:fillRect/>
          </a:stretch>
        </p:blipFill>
        <p:spPr>
          <a:xfrm>
            <a:off x="309880" y="880745"/>
            <a:ext cx="6237605" cy="3497580"/>
          </a:xfrm>
          <a:prstGeom prst="rect">
            <a:avLst/>
          </a:prstGeom>
        </p:spPr>
      </p:pic>
      <p:pic>
        <p:nvPicPr>
          <p:cNvPr id="7" name="图片 6"/>
          <p:cNvPicPr>
            <a:picLocks noChangeAspect="1"/>
          </p:cNvPicPr>
          <p:nvPr>
            <p:custDataLst>
              <p:tags r:id="rId3"/>
            </p:custDataLst>
          </p:nvPr>
        </p:nvPicPr>
        <p:blipFill>
          <a:blip r:embed="rId4"/>
          <a:srcRect r="65678" b="-11791"/>
          <a:stretch>
            <a:fillRect/>
          </a:stretch>
        </p:blipFill>
        <p:spPr>
          <a:xfrm>
            <a:off x="6547485" y="880745"/>
            <a:ext cx="5078095" cy="3916045"/>
          </a:xfrm>
          <a:prstGeom prst="rect">
            <a:avLst/>
          </a:prstGeom>
        </p:spPr>
      </p:pic>
      <p:sp>
        <p:nvSpPr>
          <p:cNvPr id="8" name="文本框 7"/>
          <p:cNvSpPr txBox="1"/>
          <p:nvPr/>
        </p:nvSpPr>
        <p:spPr>
          <a:xfrm>
            <a:off x="2044700" y="5175250"/>
            <a:ext cx="7662545" cy="1753235"/>
          </a:xfrm>
          <a:prstGeom prst="rect">
            <a:avLst/>
          </a:prstGeom>
          <a:noFill/>
        </p:spPr>
        <p:txBody>
          <a:bodyPr wrap="square" rtlCol="0" anchor="t">
            <a:spAutoFit/>
          </a:bodyPr>
          <a:p>
            <a:pPr indent="0" algn="l" fontAlgn="auto">
              <a:lnSpc>
                <a:spcPct val="150000"/>
              </a:lnSpc>
              <a:buClrTx/>
              <a:buSzTx/>
              <a:buFont typeface="+mj-ea"/>
              <a:buNone/>
            </a:pP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输出</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体积密度</a:t>
            </a:r>
            <a:r>
              <a:rPr sz="2400" b="1"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σ</a:t>
            </a:r>
            <a:r>
              <a:rPr sz="240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rPr>
              <a:t>↔</a:t>
            </a:r>
            <a:r>
              <a:rPr lang="en-US" sz="240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rPr>
              <a:t> (x,y,z)   </a:t>
            </a:r>
            <a:r>
              <a:rPr lang="zh-CN" altLang="en-US" sz="240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无变化</a:t>
            </a:r>
            <a:r>
              <a:rPr lang="zh-CN" altLang="en-US" sz="240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rPr>
              <a:t>）</a:t>
            </a:r>
            <a:endParaRPr lang="zh-CN" altLang="en-US" sz="2400" b="1"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endParaRPr>
          </a:p>
          <a:p>
            <a:pPr indent="0" algn="l" fontAlgn="auto">
              <a:lnSpc>
                <a:spcPct val="150000"/>
              </a:lnSpc>
              <a:buClrTx/>
              <a:buSzTx/>
              <a:buFont typeface="+mj-ea"/>
              <a:buNone/>
            </a:pP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      </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发光颜色c=(r,g,b)</a:t>
            </a:r>
            <a:r>
              <a:rPr sz="240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rPr>
              <a:t>↔</a:t>
            </a:r>
            <a:r>
              <a:rPr lang="en-US" sz="240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rPr>
              <a:t>(x,y,z,</a:t>
            </a:r>
            <a:r>
              <a:rPr lang="en-US" sz="24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rPr>
              <a:t>φ,θ</a:t>
            </a:r>
            <a:r>
              <a:rPr lang="en-US" sz="240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rPr>
              <a:t>)   (</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高光位置</a:t>
            </a:r>
            <a:r>
              <a:rPr lang="en-US" sz="240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rPr>
              <a:t>)</a:t>
            </a:r>
            <a:endPar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endParaRPr>
          </a:p>
          <a:p>
            <a:pPr indent="0" algn="l" fontAlgn="auto">
              <a:lnSpc>
                <a:spcPct val="150000"/>
              </a:lnSpc>
              <a:buClrTx/>
              <a:buSzTx/>
              <a:buFont typeface="+mj-ea"/>
              <a:buNone/>
            </a:pP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 </a:t>
            </a: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     </a:t>
            </a:r>
            <a:endParaRPr lang="zh-CN" altLang="en-US" sz="2400" b="1"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918210" y="725805"/>
            <a:ext cx="10226675" cy="2427605"/>
          </a:xfrm>
          <a:prstGeom prst="rect">
            <a:avLst/>
          </a:prstGeom>
        </p:spPr>
      </p:pic>
      <p:graphicFrame>
        <p:nvGraphicFramePr>
          <p:cNvPr id="8" name="对象 -2147482590"/>
          <p:cNvGraphicFramePr>
            <a:graphicFrameLocks noChangeAspect="1"/>
          </p:cNvGraphicFramePr>
          <p:nvPr>
            <p:custDataLst>
              <p:tags r:id="rId3"/>
            </p:custDataLst>
          </p:nvPr>
        </p:nvGraphicFramePr>
        <p:xfrm>
          <a:off x="1593533" y="3478213"/>
          <a:ext cx="8764905" cy="1144905"/>
        </p:xfrm>
        <a:graphic>
          <a:graphicData uri="http://schemas.openxmlformats.org/presentationml/2006/ole">
            <mc:AlternateContent xmlns:mc="http://schemas.openxmlformats.org/markup-compatibility/2006">
              <mc:Choice xmlns:v="urn:schemas-microsoft-com:vml" Requires="v">
                <p:oleObj spid="_x0000_s3076" name="" r:id="rId4" imgW="3695700" imgH="482600" progId="Equation.KSEE3">
                  <p:embed/>
                </p:oleObj>
              </mc:Choice>
              <mc:Fallback>
                <p:oleObj name="" r:id="rId4" imgW="3695700" imgH="482600" progId="Equation.KSEE3">
                  <p:embed/>
                  <p:pic>
                    <p:nvPicPr>
                      <p:cNvPr id="0" name="图片 3075"/>
                      <p:cNvPicPr/>
                      <p:nvPr/>
                    </p:nvPicPr>
                    <p:blipFill>
                      <a:blip r:embed="rId5"/>
                      <a:stretch>
                        <a:fillRect/>
                      </a:stretch>
                    </p:blipFill>
                    <p:spPr>
                      <a:xfrm>
                        <a:off x="1593533" y="3478213"/>
                        <a:ext cx="8764905" cy="1144905"/>
                      </a:xfrm>
                      <a:prstGeom prst="rect">
                        <a:avLst/>
                      </a:prstGeom>
                      <a:noFill/>
                      <a:ln w="38100">
                        <a:noFill/>
                        <a:miter/>
                      </a:ln>
                    </p:spPr>
                  </p:pic>
                </p:oleObj>
              </mc:Fallback>
            </mc:AlternateContent>
          </a:graphicData>
        </a:graphic>
      </p:graphicFrame>
      <p:pic>
        <p:nvPicPr>
          <p:cNvPr id="18" name="图片 17"/>
          <p:cNvPicPr>
            <a:picLocks noChangeAspect="1"/>
          </p:cNvPicPr>
          <p:nvPr>
            <p:custDataLst>
              <p:tags r:id="rId6"/>
            </p:custDataLst>
          </p:nvPr>
        </p:nvPicPr>
        <p:blipFill>
          <a:blip r:embed="rId7"/>
          <a:stretch>
            <a:fillRect/>
          </a:stretch>
        </p:blipFill>
        <p:spPr>
          <a:xfrm>
            <a:off x="1342390" y="4871085"/>
            <a:ext cx="9403715" cy="897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16200000" flipH="1">
            <a:off x="5003803" y="-330199"/>
            <a:ext cx="2184397" cy="12192001"/>
            <a:chOff x="7871422" y="-15671"/>
            <a:chExt cx="4329859" cy="6887166"/>
          </a:xfrm>
          <a:effectLst>
            <a:outerShdw blurRad="50800" dist="38100" algn="l" rotWithShape="0">
              <a:prstClr val="black">
                <a:alpha val="40000"/>
              </a:prstClr>
            </a:outerShdw>
          </a:effectLst>
        </p:grpSpPr>
        <p:sp>
          <p:nvSpPr>
            <p:cNvPr id="33" name="任意多边形: 形状 3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任意多边形: 形状 33"/>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5" name="任意多边形: 形状 34"/>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8" name="组合 7"/>
          <p:cNvGrpSpPr/>
          <p:nvPr/>
        </p:nvGrpSpPr>
        <p:grpSpPr>
          <a:xfrm>
            <a:off x="5092853" y="1038782"/>
            <a:ext cx="2006286" cy="1107996"/>
            <a:chOff x="5072396" y="544834"/>
            <a:chExt cx="2047202" cy="1370205"/>
          </a:xfrm>
        </p:grpSpPr>
        <p:sp>
          <p:nvSpPr>
            <p:cNvPr id="4" name="矩形: 圆角 3"/>
            <p:cNvSpPr/>
            <p:nvPr/>
          </p:nvSpPr>
          <p:spPr>
            <a:xfrm>
              <a:off x="5175248" y="1337923"/>
              <a:ext cx="1841501" cy="507077"/>
            </a:xfrm>
            <a:prstGeom prst="roundRect">
              <a:avLst>
                <a:gd name="adj" fmla="val 6141"/>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7" name="图片 6"/>
            <p:cNvPicPr>
              <a:picLocks noChangeAspect="1"/>
            </p:cNvPicPr>
            <p:nvPr/>
          </p:nvPicPr>
          <p:blipFill>
            <a:blip r:embed="rId1"/>
            <a:stretch>
              <a:fillRect/>
            </a:stretch>
          </p:blipFill>
          <p:spPr>
            <a:xfrm>
              <a:off x="5376860" y="1124736"/>
              <a:ext cx="1438275" cy="466725"/>
            </a:xfrm>
            <a:prstGeom prst="rect">
              <a:avLst/>
            </a:prstGeom>
          </p:spPr>
        </p:pic>
        <p:sp>
          <p:nvSpPr>
            <p:cNvPr id="36" name="矩形 35"/>
            <p:cNvSpPr/>
            <p:nvPr/>
          </p:nvSpPr>
          <p:spPr>
            <a:xfrm>
              <a:off x="5072396" y="544834"/>
              <a:ext cx="2047202" cy="1370205"/>
            </a:xfrm>
            <a:prstGeom prst="rect">
              <a:avLst/>
            </a:prstGeom>
          </p:spPr>
          <p:txBody>
            <a:bodyPr wrap="square">
              <a:spAutoFit/>
            </a:bodyPr>
            <a:lstStyle/>
            <a:p>
              <a:pPr algn="ctr"/>
              <a:r>
                <a:rPr lang="en-US" altLang="zh-CN" sz="6600" b="1" spc="600" dirty="0">
                  <a:solidFill>
                    <a:schemeClr val="accent5">
                      <a:lumMod val="75000"/>
                    </a:schemeClr>
                  </a:solidFill>
                  <a:cs typeface="+mn-ea"/>
                  <a:sym typeface="+mn-lt"/>
                </a:rPr>
                <a:t>03</a:t>
              </a:r>
              <a:endParaRPr lang="zh-CN" altLang="en-US" sz="6600" b="1" spc="600" dirty="0">
                <a:solidFill>
                  <a:schemeClr val="accent5">
                    <a:lumMod val="75000"/>
                  </a:schemeClr>
                </a:solidFill>
                <a:cs typeface="+mn-ea"/>
                <a:sym typeface="+mn-lt"/>
              </a:endParaRPr>
            </a:p>
          </p:txBody>
        </p:sp>
      </p:grpSp>
      <p:sp>
        <p:nvSpPr>
          <p:cNvPr id="42" name="矩形 41"/>
          <p:cNvSpPr/>
          <p:nvPr/>
        </p:nvSpPr>
        <p:spPr>
          <a:xfrm>
            <a:off x="2782111" y="2319169"/>
            <a:ext cx="6627771" cy="922020"/>
          </a:xfrm>
          <a:prstGeom prst="rect">
            <a:avLst/>
          </a:prstGeom>
        </p:spPr>
        <p:txBody>
          <a:bodyPr wrap="square">
            <a:spAutoFit/>
          </a:bodyPr>
          <a:lstStyle/>
          <a:p>
            <a:pPr algn="ctr"/>
            <a:r>
              <a:rPr lang="zh-CN" altLang="en-US" sz="5400" dirty="0">
                <a:solidFill>
                  <a:schemeClr val="tx1">
                    <a:lumMod val="95000"/>
                    <a:lumOff val="5000"/>
                  </a:schemeClr>
                </a:solidFill>
                <a:cs typeface="+mn-ea"/>
                <a:sym typeface="+mn-lt"/>
              </a:rPr>
              <a:t>基于</a:t>
            </a:r>
            <a:r>
              <a:rPr lang="en-US" altLang="zh-CN" sz="5400" dirty="0">
                <a:solidFill>
                  <a:schemeClr val="tx1">
                    <a:lumMod val="95000"/>
                    <a:lumOff val="5000"/>
                  </a:schemeClr>
                </a:solidFill>
                <a:cs typeface="+mn-ea"/>
                <a:sym typeface="+mn-lt"/>
              </a:rPr>
              <a:t>NeRF</a:t>
            </a:r>
            <a:r>
              <a:rPr lang="zh-CN" altLang="en-US" sz="5400" dirty="0">
                <a:solidFill>
                  <a:schemeClr val="tx1">
                    <a:lumMod val="95000"/>
                    <a:lumOff val="5000"/>
                  </a:schemeClr>
                </a:solidFill>
                <a:cs typeface="+mn-ea"/>
                <a:sym typeface="+mn-lt"/>
              </a:rPr>
              <a:t>的改进</a:t>
            </a:r>
            <a:endParaRPr lang="zh-CN" altLang="en-US" sz="5400" dirty="0">
              <a:solidFill>
                <a:schemeClr val="tx1">
                  <a:lumMod val="95000"/>
                  <a:lumOff val="5000"/>
                </a:schemeClr>
              </a:solidFill>
              <a:cs typeface="+mn-ea"/>
              <a:sym typeface="+mn-lt"/>
            </a:endParaRPr>
          </a:p>
        </p:txBody>
      </p:sp>
      <p:sp>
        <p:nvSpPr>
          <p:cNvPr id="43" name="文本框 42"/>
          <p:cNvSpPr txBox="1"/>
          <p:nvPr/>
        </p:nvSpPr>
        <p:spPr>
          <a:xfrm>
            <a:off x="3944584" y="3233583"/>
            <a:ext cx="4302823" cy="252730"/>
          </a:xfrm>
          <a:prstGeom prst="rect">
            <a:avLst/>
          </a:prstGeom>
          <a:noFill/>
        </p:spPr>
        <p:txBody>
          <a:bodyPr wrap="square">
            <a:spAutoFit/>
          </a:bodyPr>
          <a:lstStyle/>
          <a:p>
            <a:pPr algn="ctr"/>
            <a:r>
              <a:rPr lang="en-US" altLang="zh-CN" sz="1050" spc="300" dirty="0">
                <a:solidFill>
                  <a:schemeClr val="accent5">
                    <a:lumMod val="75000"/>
                  </a:schemeClr>
                </a:solidFill>
                <a:cs typeface="+mn-ea"/>
                <a:sym typeface="+mn-lt"/>
              </a:rPr>
              <a:t>Improve</a:t>
            </a:r>
            <a:endParaRPr lang="en-US" altLang="zh-CN" sz="1050" spc="300" dirty="0">
              <a:solidFill>
                <a:schemeClr val="accent5">
                  <a:lumMod val="75000"/>
                </a:schemeClr>
              </a:solidFill>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1065276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NeRF++ (</a:t>
            </a:r>
            <a:r>
              <a:rPr lang="zh-CN" altLang="en-US" sz="2600" dirty="0">
                <a:solidFill>
                  <a:schemeClr val="tx1">
                    <a:lumMod val="95000"/>
                    <a:lumOff val="5000"/>
                  </a:schemeClr>
                </a:solidFill>
                <a:cs typeface="+mn-ea"/>
                <a:sym typeface="+mn-lt"/>
              </a:rPr>
              <a:t>两个</a:t>
            </a:r>
            <a:r>
              <a:rPr lang="en-US" altLang="zh-CN" sz="2600" dirty="0">
                <a:solidFill>
                  <a:schemeClr val="tx1">
                    <a:lumMod val="95000"/>
                    <a:lumOff val="5000"/>
                  </a:schemeClr>
                </a:solidFill>
                <a:cs typeface="+mn-ea"/>
                <a:sym typeface="+mn-lt"/>
              </a:rPr>
              <a:t>NeRF)</a:t>
            </a:r>
            <a:endParaRPr lang="en-US" altLang="zh-CN" sz="2600" dirty="0">
              <a:solidFill>
                <a:schemeClr val="tx1">
                  <a:lumMod val="95000"/>
                  <a:lumOff val="5000"/>
                </a:schemeClr>
              </a:solidFill>
              <a:cs typeface="+mn-ea"/>
              <a:sym typeface="+mn-lt"/>
            </a:endParaRPr>
          </a:p>
        </p:txBody>
      </p:sp>
      <p:sp>
        <p:nvSpPr>
          <p:cNvPr id="100" name="文本框 99"/>
          <p:cNvSpPr txBox="1"/>
          <p:nvPr/>
        </p:nvSpPr>
        <p:spPr>
          <a:xfrm>
            <a:off x="146685" y="4126865"/>
            <a:ext cx="11884660" cy="2229485"/>
          </a:xfrm>
          <a:prstGeom prst="rect">
            <a:avLst/>
          </a:prstGeom>
          <a:noFill/>
          <a:ln w="9525">
            <a:noFill/>
          </a:ln>
        </p:spPr>
        <p:txBody>
          <a:bodyPr wrap="square">
            <a:noAutofit/>
          </a:bodyPr>
          <a:p>
            <a:pPr indent="0"/>
            <a:r>
              <a:rPr lang="zh-CN" sz="2400" b="0">
                <a:solidFill>
                  <a:srgbClr val="0000FF"/>
                </a:solidFill>
                <a:ea typeface="宋体" panose="02010600030101010101" pitchFamily="2" charset="-122"/>
              </a:rPr>
              <a:t>背景：</a:t>
            </a:r>
            <a:r>
              <a:rPr lang="zh-CN" sz="2400" b="0">
                <a:solidFill>
                  <a:srgbClr val="000000"/>
                </a:solidFill>
                <a:ea typeface="宋体" panose="02010600030101010101" pitchFamily="2" charset="-122"/>
              </a:rPr>
              <a:t>当真实场景深度的动态范围较小时，该积分可以用有限数量的样本进行很好的数值逼近。然而，</a:t>
            </a:r>
            <a:r>
              <a:rPr lang="zh-CN" sz="2400" b="0">
                <a:solidFill>
                  <a:srgbClr val="000000"/>
                </a:solidFill>
                <a:highlight>
                  <a:srgbClr val="FFFF00"/>
                </a:highlight>
                <a:ea typeface="宋体" panose="02010600030101010101" pitchFamily="2" charset="-122"/>
              </a:rPr>
              <a:t>对于户外，</a:t>
            </a:r>
            <a:r>
              <a:rPr lang="en-US" sz="2400" b="0">
                <a:solidFill>
                  <a:srgbClr val="000000"/>
                </a:solidFill>
                <a:highlight>
                  <a:srgbClr val="FFFF00"/>
                </a:highlight>
                <a:latin typeface="宋体" panose="02010600030101010101" pitchFamily="2" charset="-122"/>
                <a:ea typeface="宋体" panose="02010600030101010101" pitchFamily="2" charset="-122"/>
              </a:rPr>
              <a:t>360</a:t>
            </a:r>
            <a:r>
              <a:rPr lang="zh-CN" sz="2400" b="0">
                <a:solidFill>
                  <a:srgbClr val="000000"/>
                </a:solidFill>
                <a:highlight>
                  <a:srgbClr val="FFFF00"/>
                </a:highlight>
                <a:ea typeface="宋体" panose="02010600030101010101" pitchFamily="2" charset="-122"/>
              </a:rPr>
              <a:t>度捕捉时，</a:t>
            </a:r>
            <a:r>
              <a:rPr lang="zh-CN" sz="2400" b="0">
                <a:solidFill>
                  <a:srgbClr val="000000"/>
                </a:solidFill>
                <a:ea typeface="宋体" panose="02010600030101010101" pitchFamily="2" charset="-122"/>
              </a:rPr>
              <a:t>围绕着附近的物体</a:t>
            </a:r>
            <a:r>
              <a:rPr lang="en-US" sz="2400" b="0">
                <a:solidFill>
                  <a:srgbClr val="000000"/>
                </a:solidFill>
                <a:latin typeface="宋体" panose="02010600030101010101" pitchFamily="2" charset="-122"/>
                <a:ea typeface="宋体" panose="02010600030101010101" pitchFamily="2" charset="-122"/>
              </a:rPr>
              <a:t>,</a:t>
            </a:r>
            <a:r>
              <a:rPr lang="zh-CN" sz="2400" b="0">
                <a:solidFill>
                  <a:srgbClr val="000000"/>
                </a:solidFill>
                <a:highlight>
                  <a:srgbClr val="FFFF00"/>
                </a:highlight>
                <a:ea typeface="宋体" panose="02010600030101010101" pitchFamily="2" charset="-122"/>
              </a:rPr>
              <a:t>也可以观察到周围的环境，动态的深度范围可以非常大，</a:t>
            </a:r>
            <a:r>
              <a:rPr lang="zh-CN" sz="2400" b="0">
                <a:solidFill>
                  <a:srgbClr val="000000"/>
                </a:solidFill>
                <a:ea typeface="宋体" panose="02010600030101010101" pitchFamily="2" charset="-122"/>
              </a:rPr>
              <a:t>如背景（建筑、山脉、云等）</a:t>
            </a:r>
            <a:r>
              <a:rPr lang="zh-CN" sz="2400" b="0">
                <a:solidFill>
                  <a:srgbClr val="000000"/>
                </a:solidFill>
                <a:highlight>
                  <a:srgbClr val="FFFF00"/>
                </a:highlight>
                <a:ea typeface="宋体" panose="02010600030101010101" pitchFamily="2" charset="-122"/>
              </a:rPr>
              <a:t>可以任意遥远。如此高的动态深度范围导致了NeRF的体积场景表示中严重的分辨率问题，</a:t>
            </a:r>
            <a:r>
              <a:rPr lang="zh-CN" sz="2400" b="0">
                <a:solidFill>
                  <a:srgbClr val="000000"/>
                </a:solidFill>
                <a:ea typeface="宋体" panose="02010600030101010101" pitchFamily="2" charset="-122"/>
              </a:rPr>
              <a:t>因为为了合成逼真的图像，在等式中的在前景和背景区域都需要足够的分辨率，这对于根据三维空间的欧氏参数化来简单地采样点来实现是具有挑战性的。</a:t>
            </a:r>
            <a:endParaRPr lang="zh-CN" altLang="en-US" sz="2400" b="0">
              <a:solidFill>
                <a:srgbClr val="000000"/>
              </a:solidFill>
              <a:ea typeface="宋体" panose="02010600030101010101" pitchFamily="2" charset="-122"/>
            </a:endParaRPr>
          </a:p>
        </p:txBody>
      </p:sp>
      <p:pic>
        <p:nvPicPr>
          <p:cNvPr id="4" name="图片 -2147482624"/>
          <p:cNvPicPr>
            <a:picLocks noChangeAspect="1"/>
          </p:cNvPicPr>
          <p:nvPr>
            <p:custDataLst>
              <p:tags r:id="rId1"/>
            </p:custDataLst>
          </p:nvPr>
        </p:nvPicPr>
        <p:blipFill>
          <a:blip r:embed="rId2"/>
          <a:stretch>
            <a:fillRect/>
          </a:stretch>
        </p:blipFill>
        <p:spPr>
          <a:xfrm>
            <a:off x="238125" y="895350"/>
            <a:ext cx="11870690" cy="3231515"/>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flipH="1">
            <a:off x="0" y="-15671"/>
            <a:ext cx="4644781" cy="6887166"/>
            <a:chOff x="7871422" y="-15671"/>
            <a:chExt cx="4329859" cy="6887166"/>
          </a:xfrm>
          <a:effectLst>
            <a:outerShdw blurRad="50800" dist="38100" algn="l" rotWithShape="0">
              <a:prstClr val="black">
                <a:alpha val="40000"/>
              </a:prstClr>
            </a:outerShdw>
          </a:effectLst>
        </p:grpSpPr>
        <p:sp>
          <p:nvSpPr>
            <p:cNvPr id="68" name="任意多边形: 形状 67"/>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9" name="任意多边形: 形状 68"/>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0" name="任意多边形: 形状 69"/>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2" name="组合 1"/>
          <p:cNvGrpSpPr/>
          <p:nvPr/>
        </p:nvGrpSpPr>
        <p:grpSpPr>
          <a:xfrm>
            <a:off x="5984875" y="2600325"/>
            <a:ext cx="5014596" cy="2583180"/>
            <a:chOff x="6108684" y="1692862"/>
            <a:chExt cx="4292657" cy="2178130"/>
          </a:xfrm>
        </p:grpSpPr>
        <p:sp>
          <p:nvSpPr>
            <p:cNvPr id="122" name="矩形 121"/>
            <p:cNvSpPr/>
            <p:nvPr/>
          </p:nvSpPr>
          <p:spPr>
            <a:xfrm>
              <a:off x="6108684" y="1692862"/>
              <a:ext cx="3531100" cy="440124"/>
            </a:xfrm>
            <a:prstGeom prst="rect">
              <a:avLst/>
            </a:prstGeom>
          </p:spPr>
          <p:txBody>
            <a:bodyPr wrap="square">
              <a:spAutoFit/>
            </a:bodyPr>
            <a:lstStyle/>
            <a:p>
              <a:r>
                <a:rPr lang="en-US" altLang="zh-CN" sz="2800" dirty="0">
                  <a:solidFill>
                    <a:schemeClr val="accent5">
                      <a:lumMod val="75000"/>
                    </a:schemeClr>
                  </a:solidFill>
                  <a:cs typeface="+mn-ea"/>
                  <a:sym typeface="+mn-lt"/>
                </a:rPr>
                <a:t>01 </a:t>
              </a:r>
              <a:r>
                <a:rPr lang="zh-CN" altLang="en-US" sz="2800" dirty="0">
                  <a:solidFill>
                    <a:schemeClr val="accent5">
                      <a:lumMod val="75000"/>
                    </a:schemeClr>
                  </a:solidFill>
                  <a:cs typeface="+mn-ea"/>
                  <a:sym typeface="+mn-lt"/>
                </a:rPr>
                <a:t>三维重建</a:t>
              </a:r>
              <a:endParaRPr lang="zh-CN" altLang="en-US" sz="2800" dirty="0">
                <a:solidFill>
                  <a:schemeClr val="accent5">
                    <a:lumMod val="75000"/>
                  </a:schemeClr>
                </a:solidFill>
                <a:cs typeface="+mn-ea"/>
                <a:sym typeface="+mn-lt"/>
              </a:endParaRPr>
            </a:p>
          </p:txBody>
        </p:sp>
        <p:sp>
          <p:nvSpPr>
            <p:cNvPr id="141" name="矩形 140"/>
            <p:cNvSpPr/>
            <p:nvPr/>
          </p:nvSpPr>
          <p:spPr>
            <a:xfrm>
              <a:off x="6108684" y="2561942"/>
              <a:ext cx="3531100" cy="440124"/>
            </a:xfrm>
            <a:prstGeom prst="rect">
              <a:avLst/>
            </a:prstGeom>
          </p:spPr>
          <p:txBody>
            <a:bodyPr wrap="square">
              <a:spAutoFit/>
            </a:bodyPr>
            <a:lstStyle/>
            <a:p>
              <a:r>
                <a:rPr lang="en-US" altLang="zh-CN" sz="2800" dirty="0">
                  <a:solidFill>
                    <a:schemeClr val="accent5">
                      <a:lumMod val="75000"/>
                    </a:schemeClr>
                  </a:solidFill>
                  <a:cs typeface="+mn-ea"/>
                  <a:sym typeface="+mn-lt"/>
                </a:rPr>
                <a:t>02 N</a:t>
              </a:r>
              <a:r>
                <a:rPr lang="en-US" altLang="zh-CN" sz="2800" dirty="0">
                  <a:solidFill>
                    <a:schemeClr val="accent5">
                      <a:lumMod val="75000"/>
                    </a:schemeClr>
                  </a:solidFill>
                  <a:cs typeface="+mn-ea"/>
                  <a:sym typeface="+mn-lt"/>
                </a:rPr>
                <a:t>eRF</a:t>
              </a:r>
              <a:endParaRPr lang="en-US" altLang="zh-CN" sz="2800" dirty="0">
                <a:solidFill>
                  <a:schemeClr val="accent5">
                    <a:lumMod val="75000"/>
                  </a:schemeClr>
                </a:solidFill>
                <a:cs typeface="+mn-ea"/>
                <a:sym typeface="+mn-lt"/>
              </a:endParaRPr>
            </a:p>
          </p:txBody>
        </p:sp>
        <p:sp>
          <p:nvSpPr>
            <p:cNvPr id="149" name="矩形 148"/>
            <p:cNvSpPr/>
            <p:nvPr/>
          </p:nvSpPr>
          <p:spPr>
            <a:xfrm>
              <a:off x="6108684" y="3430868"/>
              <a:ext cx="4292657" cy="440124"/>
            </a:xfrm>
            <a:prstGeom prst="rect">
              <a:avLst/>
            </a:prstGeom>
          </p:spPr>
          <p:txBody>
            <a:bodyPr wrap="square">
              <a:spAutoFit/>
            </a:bodyPr>
            <a:lstStyle/>
            <a:p>
              <a:r>
                <a:rPr lang="en-US" altLang="zh-CN" sz="2800" dirty="0">
                  <a:solidFill>
                    <a:schemeClr val="accent5">
                      <a:lumMod val="75000"/>
                    </a:schemeClr>
                  </a:solidFill>
                  <a:cs typeface="+mn-ea"/>
                  <a:sym typeface="+mn-lt"/>
                </a:rPr>
                <a:t>03 </a:t>
              </a:r>
              <a:r>
                <a:rPr lang="zh-CN" altLang="en-US" sz="2800" dirty="0">
                  <a:solidFill>
                    <a:schemeClr val="accent5">
                      <a:lumMod val="75000"/>
                    </a:schemeClr>
                  </a:solidFill>
                  <a:cs typeface="+mn-ea"/>
                  <a:sym typeface="+mn-lt"/>
                </a:rPr>
                <a:t>基于</a:t>
              </a:r>
              <a:r>
                <a:rPr lang="en-US" altLang="zh-CN" sz="2800" dirty="0">
                  <a:solidFill>
                    <a:schemeClr val="accent5">
                      <a:lumMod val="75000"/>
                    </a:schemeClr>
                  </a:solidFill>
                  <a:cs typeface="+mn-ea"/>
                  <a:sym typeface="+mn-lt"/>
                </a:rPr>
                <a:t>NeRF</a:t>
              </a:r>
              <a:r>
                <a:rPr lang="zh-CN" altLang="en-US" sz="2800" dirty="0">
                  <a:solidFill>
                    <a:schemeClr val="accent5">
                      <a:lumMod val="75000"/>
                    </a:schemeClr>
                  </a:solidFill>
                  <a:cs typeface="+mn-ea"/>
                  <a:sym typeface="+mn-lt"/>
                </a:rPr>
                <a:t>的改进和</a:t>
              </a:r>
              <a:r>
                <a:rPr lang="zh-CN" altLang="en-US" sz="2800" dirty="0">
                  <a:solidFill>
                    <a:schemeClr val="accent5">
                      <a:lumMod val="75000"/>
                    </a:schemeClr>
                  </a:solidFill>
                  <a:cs typeface="+mn-ea"/>
                  <a:sym typeface="+mn-lt"/>
                </a:rPr>
                <a:t>拓展</a:t>
              </a:r>
              <a:endParaRPr lang="zh-CN" altLang="en-US" sz="2800" dirty="0">
                <a:solidFill>
                  <a:schemeClr val="accent5">
                    <a:lumMod val="75000"/>
                  </a:schemeClr>
                </a:solidFill>
                <a:cs typeface="+mn-ea"/>
                <a:sym typeface="+mn-lt"/>
              </a:endParaRPr>
            </a:p>
          </p:txBody>
        </p:sp>
      </p:grpSp>
      <p:sp>
        <p:nvSpPr>
          <p:cNvPr id="158" name="矩形 157"/>
          <p:cNvSpPr/>
          <p:nvPr/>
        </p:nvSpPr>
        <p:spPr>
          <a:xfrm>
            <a:off x="6131263" y="1119404"/>
            <a:ext cx="2656131" cy="1107996"/>
          </a:xfrm>
          <a:prstGeom prst="rect">
            <a:avLst/>
          </a:prstGeom>
        </p:spPr>
        <p:txBody>
          <a:bodyPr wrap="square">
            <a:spAutoFit/>
          </a:bodyPr>
          <a:lstStyle/>
          <a:p>
            <a:r>
              <a:rPr lang="zh-CN" altLang="en-US" sz="6600" spc="300" dirty="0">
                <a:solidFill>
                  <a:schemeClr val="tx1">
                    <a:lumMod val="95000"/>
                    <a:lumOff val="5000"/>
                  </a:schemeClr>
                </a:solidFill>
                <a:cs typeface="+mn-ea"/>
                <a:sym typeface="+mn-lt"/>
              </a:rPr>
              <a:t>目录</a:t>
            </a:r>
            <a:endParaRPr lang="zh-CN" altLang="en-US" sz="6600" spc="300" dirty="0">
              <a:solidFill>
                <a:schemeClr val="tx1">
                  <a:lumMod val="95000"/>
                  <a:lumOff val="5000"/>
                </a:schemeClr>
              </a:solidFill>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388048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NeRF++</a:t>
            </a:r>
            <a:endParaRPr lang="en-US" altLang="zh-CN" sz="2600" dirty="0">
              <a:solidFill>
                <a:schemeClr val="tx1">
                  <a:lumMod val="95000"/>
                  <a:lumOff val="5000"/>
                </a:schemeClr>
              </a:solidFill>
              <a:cs typeface="+mn-ea"/>
              <a:sym typeface="+mn-lt"/>
            </a:endParaRPr>
          </a:p>
        </p:txBody>
      </p:sp>
      <p:sp>
        <p:nvSpPr>
          <p:cNvPr id="100" name="文本框 99"/>
          <p:cNvSpPr txBox="1"/>
          <p:nvPr/>
        </p:nvSpPr>
        <p:spPr>
          <a:xfrm>
            <a:off x="401320" y="1259205"/>
            <a:ext cx="11500485" cy="156845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创新</a:t>
            </a:r>
            <a:r>
              <a:rPr lang="zh-CN" sz="2400" b="0">
                <a:latin typeface="Calibri" panose="020F0502020204030204" charset="0"/>
                <a:ea typeface="宋体" panose="02010600030101010101" pitchFamily="2" charset="-122"/>
              </a:rPr>
              <a:t>：将场景空间划分为两个体积，一个是内部单位球体，另一个是由覆盖内部体积互补部分的倒置球体表示的外部体。</a:t>
            </a:r>
            <a:r>
              <a:rPr lang="zh-CN" sz="2400" b="0">
                <a:highlight>
                  <a:srgbClr val="FFFF00"/>
                </a:highlight>
                <a:latin typeface="Calibri" panose="020F0502020204030204" charset="0"/>
                <a:ea typeface="宋体" panose="02010600030101010101" pitchFamily="2" charset="-122"/>
              </a:rPr>
              <a:t>内部体积包含前景和所有相机，而外部体积包含环境的剩余部分。内部</a:t>
            </a:r>
            <a:r>
              <a:rPr lang="en-US" sz="2400" b="0">
                <a:highlight>
                  <a:srgbClr val="FFFF00"/>
                </a:highlight>
                <a:latin typeface="Calibri" panose="020F0502020204030204" charset="0"/>
                <a:ea typeface="宋体" panose="02010600030101010101" pitchFamily="2" charset="-122"/>
              </a:rPr>
              <a:t>NeRF</a:t>
            </a:r>
            <a:r>
              <a:rPr lang="zh-CN" sz="2400" b="0">
                <a:highlight>
                  <a:srgbClr val="FFFF00"/>
                </a:highlight>
                <a:latin typeface="Calibri" panose="020F0502020204030204" charset="0"/>
                <a:ea typeface="宋体" panose="02010600030101010101" pitchFamily="2" charset="-122"/>
              </a:rPr>
              <a:t>不需要重新参数化，因为场景的那部分边界很好。对于外部</a:t>
            </a:r>
            <a:r>
              <a:rPr lang="en-US" sz="2400" b="0">
                <a:highlight>
                  <a:srgbClr val="FFFF00"/>
                </a:highlight>
                <a:latin typeface="Calibri" panose="020F0502020204030204" charset="0"/>
                <a:ea typeface="宋体" panose="02010600030101010101" pitchFamily="2" charset="-122"/>
              </a:rPr>
              <a:t>NeRF</a:t>
            </a:r>
            <a:r>
              <a:rPr lang="zh-CN" sz="2400" b="0">
                <a:highlight>
                  <a:srgbClr val="FFFF00"/>
                </a:highlight>
                <a:latin typeface="Calibri" panose="020F0502020204030204" charset="0"/>
                <a:ea typeface="宋体" panose="02010600030101010101" pitchFamily="2" charset="-122"/>
              </a:rPr>
              <a:t>，我们应用了内顶点球体参数化。</a:t>
            </a:r>
            <a:endParaRPr lang="zh-CN" altLang="en-US" sz="2400" b="0">
              <a:highlight>
                <a:srgbClr val="FFFF00"/>
              </a:highlight>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48640" y="3091815"/>
            <a:ext cx="4955540" cy="3215005"/>
          </a:xfrm>
          <a:prstGeom prst="rect">
            <a:avLst/>
          </a:prstGeom>
        </p:spPr>
      </p:pic>
      <p:pic>
        <p:nvPicPr>
          <p:cNvPr id="5" name="图片 4"/>
          <p:cNvPicPr>
            <a:picLocks noChangeAspect="1"/>
          </p:cNvPicPr>
          <p:nvPr/>
        </p:nvPicPr>
        <p:blipFill>
          <a:blip r:embed="rId2"/>
          <a:stretch>
            <a:fillRect/>
          </a:stretch>
        </p:blipFill>
        <p:spPr>
          <a:xfrm>
            <a:off x="5880735" y="3091815"/>
            <a:ext cx="5725795" cy="3167380"/>
          </a:xfrm>
          <a:prstGeom prst="rect">
            <a:avLst/>
          </a:prstGeom>
        </p:spPr>
      </p:pic>
      <p:pic>
        <p:nvPicPr>
          <p:cNvPr id="7" name="图片 -2147482623"/>
          <p:cNvPicPr>
            <a:picLocks noChangeAspect="1"/>
          </p:cNvPicPr>
          <p:nvPr/>
        </p:nvPicPr>
        <p:blipFill>
          <a:blip r:embed="rId3"/>
          <a:stretch>
            <a:fillRect/>
          </a:stretch>
        </p:blipFill>
        <p:spPr>
          <a:xfrm>
            <a:off x="-160655" y="3190875"/>
            <a:ext cx="12522200" cy="2884170"/>
          </a:xfrm>
          <a:prstGeom prst="rect">
            <a:avLst/>
          </a:prstGeom>
          <a:noFill/>
          <a:ln w="9525">
            <a:noFill/>
          </a:ln>
        </p:spPr>
      </p:pic>
      <p:sp>
        <p:nvSpPr>
          <p:cNvPr id="8" name="文本框 7"/>
          <p:cNvSpPr txBox="1"/>
          <p:nvPr>
            <p:custDataLst>
              <p:tags r:id="rId4"/>
            </p:custDataLst>
          </p:nvPr>
        </p:nvSpPr>
        <p:spPr>
          <a:xfrm>
            <a:off x="1200150" y="296545"/>
            <a:ext cx="10652760" cy="491490"/>
          </a:xfrm>
          <a:prstGeom prst="rect">
            <a:avLst/>
          </a:prstGeom>
          <a:noFill/>
        </p:spPr>
        <p:txBody>
          <a:bodyPr wrap="square">
            <a:spAutoFit/>
          </a:bodyPr>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NeRF++ (</a:t>
            </a:r>
            <a:r>
              <a:rPr lang="zh-CN" altLang="en-US" sz="2600" dirty="0">
                <a:solidFill>
                  <a:schemeClr val="tx1">
                    <a:lumMod val="95000"/>
                    <a:lumOff val="5000"/>
                  </a:schemeClr>
                </a:solidFill>
                <a:cs typeface="+mn-ea"/>
                <a:sym typeface="+mn-lt"/>
              </a:rPr>
              <a:t>两个</a:t>
            </a:r>
            <a:r>
              <a:rPr lang="en-US" altLang="zh-CN" sz="2600" dirty="0">
                <a:solidFill>
                  <a:schemeClr val="tx1">
                    <a:lumMod val="95000"/>
                    <a:lumOff val="5000"/>
                  </a:schemeClr>
                </a:solidFill>
                <a:cs typeface="+mn-ea"/>
                <a:sym typeface="+mn-lt"/>
              </a:rPr>
              <a:t>NeRF)</a:t>
            </a:r>
            <a:endParaRPr lang="en-US" altLang="zh-CN" sz="2600" dirty="0">
              <a:solidFill>
                <a:schemeClr val="tx1">
                  <a:lumMod val="95000"/>
                  <a:lumOff val="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200150" y="296545"/>
            <a:ext cx="1065276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NeRF++ (</a:t>
            </a:r>
            <a:r>
              <a:rPr lang="zh-CN" altLang="en-US" sz="2600" dirty="0">
                <a:solidFill>
                  <a:schemeClr val="tx1">
                    <a:lumMod val="95000"/>
                    <a:lumOff val="5000"/>
                  </a:schemeClr>
                </a:solidFill>
                <a:cs typeface="+mn-ea"/>
                <a:sym typeface="+mn-lt"/>
              </a:rPr>
              <a:t>两个</a:t>
            </a:r>
            <a:r>
              <a:rPr lang="en-US" altLang="zh-CN" sz="2600" dirty="0">
                <a:solidFill>
                  <a:schemeClr val="tx1">
                    <a:lumMod val="95000"/>
                    <a:lumOff val="5000"/>
                  </a:schemeClr>
                </a:solidFill>
                <a:cs typeface="+mn-ea"/>
                <a:sym typeface="+mn-lt"/>
              </a:rPr>
              <a:t>NeRF)</a:t>
            </a:r>
            <a:endParaRPr lang="en-US" altLang="zh-CN" sz="2600" dirty="0">
              <a:solidFill>
                <a:schemeClr val="tx1">
                  <a:lumMod val="95000"/>
                  <a:lumOff val="5000"/>
                </a:schemeClr>
              </a:solidFill>
              <a:cs typeface="+mn-ea"/>
              <a:sym typeface="+mn-lt"/>
            </a:endParaRPr>
          </a:p>
        </p:txBody>
      </p:sp>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388048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NeRF++</a:t>
            </a:r>
            <a:endParaRPr lang="en-US" altLang="zh-CN" sz="2600" dirty="0">
              <a:solidFill>
                <a:schemeClr val="tx1">
                  <a:lumMod val="95000"/>
                  <a:lumOff val="5000"/>
                </a:schemeClr>
              </a:solidFill>
              <a:cs typeface="+mn-ea"/>
              <a:sym typeface="+mn-lt"/>
            </a:endParaRPr>
          </a:p>
        </p:txBody>
      </p:sp>
      <p:sp>
        <p:nvSpPr>
          <p:cNvPr id="100" name="文本框 99"/>
          <p:cNvSpPr txBox="1"/>
          <p:nvPr>
            <p:custDataLst>
              <p:tags r:id="rId2"/>
            </p:custDataLst>
          </p:nvPr>
        </p:nvSpPr>
        <p:spPr>
          <a:xfrm>
            <a:off x="401320" y="1259205"/>
            <a:ext cx="11500485" cy="829945"/>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结论</a:t>
            </a:r>
            <a:r>
              <a:rPr sz="2400" b="0">
                <a:latin typeface="Calibri" panose="020F0502020204030204" charset="0"/>
                <a:ea typeface="宋体" panose="02010600030101010101" pitchFamily="2" charset="-122"/>
              </a:rPr>
              <a:t>：NeRF++在涉及360度的具有挑战性的场景中显著优于NeRF捕获大规模无界场景中的对象。NeRF++合成的图像具有明显更高的保真度。</a:t>
            </a:r>
            <a:endParaRPr sz="2400" b="0">
              <a:latin typeface="Calibri" panose="020F0502020204030204" charset="0"/>
              <a:ea typeface="宋体" panose="02010600030101010101" pitchFamily="2" charset="-122"/>
            </a:endParaRPr>
          </a:p>
        </p:txBody>
      </p:sp>
      <p:pic>
        <p:nvPicPr>
          <p:cNvPr id="5" name="图片 -2147482616"/>
          <p:cNvPicPr>
            <a:picLocks noChangeAspect="1"/>
          </p:cNvPicPr>
          <p:nvPr/>
        </p:nvPicPr>
        <p:blipFill>
          <a:blip r:embed="rId3"/>
          <a:stretch>
            <a:fillRect/>
          </a:stretch>
        </p:blipFill>
        <p:spPr>
          <a:xfrm>
            <a:off x="2068830" y="0"/>
            <a:ext cx="7296785" cy="66179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NeuS  (多视图表面重建)</a:t>
            </a:r>
            <a:endParaRPr lang="en-US" altLang="zh-CN" sz="2600" dirty="0">
              <a:solidFill>
                <a:schemeClr val="tx1">
                  <a:lumMod val="95000"/>
                  <a:lumOff val="5000"/>
                </a:schemeClr>
              </a:solidFill>
              <a:cs typeface="+mn-ea"/>
              <a:sym typeface="+mn-lt"/>
            </a:endParaRPr>
          </a:p>
        </p:txBody>
      </p:sp>
      <p:sp>
        <p:nvSpPr>
          <p:cNvPr id="100" name="文本框 99"/>
          <p:cNvSpPr txBox="1"/>
          <p:nvPr/>
        </p:nvSpPr>
        <p:spPr>
          <a:xfrm>
            <a:off x="401320" y="1117600"/>
            <a:ext cx="10777220" cy="156845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背景</a:t>
            </a:r>
            <a:r>
              <a:rPr lang="zh-CN" sz="2400" b="0">
                <a:latin typeface="Calibri" panose="020F0502020204030204" charset="0"/>
                <a:ea typeface="宋体" panose="02010600030101010101" pitchFamily="2" charset="-122"/>
              </a:rPr>
              <a:t>：基于体积渲染的方法如</a:t>
            </a:r>
            <a:r>
              <a:rPr lang="en-US" sz="2400" b="0">
                <a:highlight>
                  <a:srgbClr val="FFFF00"/>
                </a:highlight>
                <a:latin typeface="Calibri" panose="020F0502020204030204" charset="0"/>
                <a:ea typeface="宋体" panose="02010600030101010101" pitchFamily="2" charset="-122"/>
              </a:rPr>
              <a:t>NeRF</a:t>
            </a:r>
            <a:r>
              <a:rPr lang="zh-CN" sz="2400" b="0">
                <a:highlight>
                  <a:srgbClr val="FFFF00"/>
                </a:highlight>
                <a:latin typeface="Calibri" panose="020F0502020204030204" charset="0"/>
                <a:ea typeface="宋体" panose="02010600030101010101" pitchFamily="2" charset="-122"/>
              </a:rPr>
              <a:t>可以处理突然的深度变化</a:t>
            </a:r>
            <a:r>
              <a:rPr lang="zh-CN" sz="2400" b="0">
                <a:latin typeface="Calibri" panose="020F0502020204030204" charset="0"/>
                <a:ea typeface="宋体" panose="02010600030101010101" pitchFamily="2" charset="-122"/>
              </a:rPr>
              <a:t>并合成高质量的图像。然而，</a:t>
            </a:r>
            <a:r>
              <a:rPr lang="zh-CN" sz="2400" b="0">
                <a:highlight>
                  <a:srgbClr val="FFFF00"/>
                </a:highlight>
                <a:latin typeface="Calibri" panose="020F0502020204030204" charset="0"/>
                <a:ea typeface="宋体" panose="02010600030101010101" pitchFamily="2" charset="-122"/>
              </a:rPr>
              <a:t>由于缺少表面约束在这种隐式场景描述的基础上构造表面十分困难。NeRF的体积渲染方法提出沿着每条光线进行多次采样，可以应对突然的深度变化但NeRF是专注于生成新视点图像而不是表面重建所以有明显噪声。</a:t>
            </a:r>
            <a:endParaRPr lang="zh-CN" sz="2400" b="0">
              <a:highlight>
                <a:srgbClr val="FFFF00"/>
              </a:highlight>
              <a:latin typeface="Calibri" panose="020F0502020204030204" charset="0"/>
              <a:ea typeface="宋体" panose="02010600030101010101" pitchFamily="2" charset="-122"/>
            </a:endParaRPr>
          </a:p>
        </p:txBody>
      </p:sp>
      <p:pic>
        <p:nvPicPr>
          <p:cNvPr id="4" name="图片 -2147482615"/>
          <p:cNvPicPr>
            <a:picLocks noChangeAspect="1"/>
          </p:cNvPicPr>
          <p:nvPr>
            <p:custDataLst>
              <p:tags r:id="rId1"/>
            </p:custDataLst>
          </p:nvPr>
        </p:nvPicPr>
        <p:blipFill>
          <a:blip r:embed="rId2"/>
          <a:stretch>
            <a:fillRect/>
          </a:stretch>
        </p:blipFill>
        <p:spPr>
          <a:xfrm>
            <a:off x="565785" y="2734945"/>
            <a:ext cx="10873105" cy="286131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NeuS  (多视图表面重建)</a:t>
            </a:r>
            <a:endParaRPr lang="en-US" altLang="zh-CN" sz="2600" dirty="0">
              <a:solidFill>
                <a:schemeClr val="tx1">
                  <a:lumMod val="95000"/>
                  <a:lumOff val="5000"/>
                </a:schemeClr>
              </a:solidFill>
              <a:cs typeface="+mn-ea"/>
              <a:sym typeface="+mn-lt"/>
            </a:endParaRPr>
          </a:p>
        </p:txBody>
      </p:sp>
      <p:sp>
        <p:nvSpPr>
          <p:cNvPr id="100" name="文本框 99"/>
          <p:cNvSpPr txBox="1"/>
          <p:nvPr/>
        </p:nvSpPr>
        <p:spPr>
          <a:xfrm>
            <a:off x="401320" y="1117600"/>
            <a:ext cx="10777220" cy="156845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创新</a:t>
            </a:r>
            <a:r>
              <a:rPr sz="2400" b="0">
                <a:latin typeface="Calibri" panose="020F0502020204030204" charset="0"/>
                <a:ea typeface="宋体" panose="02010600030101010101" pitchFamily="2" charset="-122"/>
              </a:rPr>
              <a:t>：提出了一种新的神经渲染方案，用于多视图</a:t>
            </a:r>
            <a:r>
              <a:rPr sz="2400" b="0">
                <a:highlight>
                  <a:srgbClr val="FFFF00"/>
                </a:highlight>
                <a:latin typeface="Calibri" panose="020F0502020204030204" charset="0"/>
                <a:ea typeface="宋体" panose="02010600030101010101" pitchFamily="2" charset="-122"/>
              </a:rPr>
              <a:t>表面</a:t>
            </a:r>
            <a:r>
              <a:rPr sz="2400" b="0">
                <a:latin typeface="Calibri" panose="020F0502020204030204" charset="0"/>
                <a:ea typeface="宋体" panose="02010600030101010101" pitchFamily="2" charset="-122"/>
              </a:rPr>
              <a:t>重建。NeuS使用</a:t>
            </a:r>
            <a:r>
              <a:rPr sz="2400" b="0">
                <a:highlight>
                  <a:srgbClr val="FFFF00"/>
                </a:highlight>
                <a:latin typeface="Calibri" panose="020F0502020204030204" charset="0"/>
                <a:ea typeface="宋体" panose="02010600030101010101" pitchFamily="2" charset="-122"/>
              </a:rPr>
              <a:t>符号距离函数（SDF）进行曲面表示，将体</a:t>
            </a:r>
            <a:r>
              <a:rPr lang="zh-CN" sz="2400" b="0">
                <a:highlight>
                  <a:srgbClr val="FFFF00"/>
                </a:highlight>
                <a:latin typeface="Calibri" panose="020F0502020204030204" charset="0"/>
                <a:ea typeface="宋体" panose="02010600030101010101" pitchFamily="2" charset="-122"/>
              </a:rPr>
              <a:t>渲染</a:t>
            </a:r>
            <a:r>
              <a:rPr sz="2400" b="0">
                <a:highlight>
                  <a:srgbClr val="FFFF00"/>
                </a:highlight>
                <a:latin typeface="Calibri" panose="020F0502020204030204" charset="0"/>
                <a:ea typeface="宋体" panose="02010600030101010101" pitchFamily="2" charset="-122"/>
              </a:rPr>
              <a:t>方法应用于学习隐式SDF表示</a:t>
            </a:r>
            <a:r>
              <a:rPr sz="2400" b="0">
                <a:latin typeface="Calibri" panose="020F0502020204030204" charset="0"/>
                <a:ea typeface="宋体" panose="02010600030101010101" pitchFamily="2" charset="-122"/>
              </a:rPr>
              <a:t>，从而实现两全其美，即</a:t>
            </a:r>
            <a:r>
              <a:rPr sz="2400" b="0">
                <a:highlight>
                  <a:srgbClr val="FFFF00"/>
                </a:highlight>
                <a:latin typeface="Calibri" panose="020F0502020204030204" charset="0"/>
                <a:ea typeface="宋体" panose="02010600030101010101" pitchFamily="2" charset="-122"/>
              </a:rPr>
              <a:t>使用神经SDF模型进行精确的表面表示，并在存在由体</a:t>
            </a:r>
            <a:r>
              <a:rPr lang="zh-CN" sz="2400" b="0">
                <a:highlight>
                  <a:srgbClr val="FFFF00"/>
                </a:highlight>
                <a:latin typeface="Calibri" panose="020F0502020204030204" charset="0"/>
                <a:ea typeface="宋体" panose="02010600030101010101" pitchFamily="2" charset="-122"/>
              </a:rPr>
              <a:t>渲染</a:t>
            </a:r>
            <a:r>
              <a:rPr sz="2400" b="0">
                <a:highlight>
                  <a:srgbClr val="FFFF00"/>
                </a:highlight>
                <a:latin typeface="Calibri" panose="020F0502020204030204" charset="0"/>
                <a:ea typeface="宋体" panose="02010600030101010101" pitchFamily="2" charset="-122"/>
              </a:rPr>
              <a:t>实现的突然深度变化的情况下进行稳健的网络训练</a:t>
            </a:r>
            <a:r>
              <a:rPr sz="2400" b="0">
                <a:latin typeface="Calibri" panose="020F0502020204030204" charset="0"/>
                <a:ea typeface="宋体" panose="02010600030101010101" pitchFamily="2" charset="-122"/>
              </a:rPr>
              <a:t>。</a:t>
            </a:r>
            <a:endParaRPr sz="2400" b="0">
              <a:latin typeface="Calibri" panose="020F0502020204030204" charset="0"/>
              <a:ea typeface="宋体" panose="02010600030101010101" pitchFamily="2" charset="-122"/>
            </a:endParaRPr>
          </a:p>
        </p:txBody>
      </p:sp>
      <p:pic>
        <p:nvPicPr>
          <p:cNvPr id="4" name="图片 -2147482615"/>
          <p:cNvPicPr>
            <a:picLocks noChangeAspect="1"/>
          </p:cNvPicPr>
          <p:nvPr>
            <p:custDataLst>
              <p:tags r:id="rId1"/>
            </p:custDataLst>
          </p:nvPr>
        </p:nvPicPr>
        <p:blipFill>
          <a:blip r:embed="rId2"/>
          <a:stretch>
            <a:fillRect/>
          </a:stretch>
        </p:blipFill>
        <p:spPr>
          <a:xfrm>
            <a:off x="565785" y="2734945"/>
            <a:ext cx="10873105" cy="2861310"/>
          </a:xfrm>
          <a:prstGeom prst="rect">
            <a:avLst/>
          </a:prstGeom>
          <a:noFill/>
          <a:ln w="9525">
            <a:noFill/>
          </a:ln>
        </p:spPr>
      </p:pic>
      <p:pic>
        <p:nvPicPr>
          <p:cNvPr id="5" name="图片 4"/>
          <p:cNvPicPr>
            <a:picLocks noChangeAspect="1"/>
          </p:cNvPicPr>
          <p:nvPr>
            <p:custDataLst>
              <p:tags r:id="rId3"/>
            </p:custDataLst>
          </p:nvPr>
        </p:nvPicPr>
        <p:blipFill>
          <a:blip r:embed="rId4"/>
          <a:stretch>
            <a:fillRect/>
          </a:stretch>
        </p:blipFill>
        <p:spPr>
          <a:xfrm>
            <a:off x="4946015" y="2734945"/>
            <a:ext cx="2197735" cy="272224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NeuS  (多视图表面重建)</a:t>
            </a:r>
            <a:endParaRPr lang="en-US" altLang="zh-CN" sz="2600" dirty="0">
              <a:solidFill>
                <a:schemeClr val="tx1">
                  <a:lumMod val="95000"/>
                  <a:lumOff val="5000"/>
                </a:schemeClr>
              </a:solidFill>
              <a:cs typeface="+mn-ea"/>
              <a:sym typeface="+mn-lt"/>
            </a:endParaRPr>
          </a:p>
        </p:txBody>
      </p:sp>
      <p:sp>
        <p:nvSpPr>
          <p:cNvPr id="100" name="文本框 99"/>
          <p:cNvSpPr txBox="1"/>
          <p:nvPr/>
        </p:nvSpPr>
        <p:spPr>
          <a:xfrm>
            <a:off x="401320" y="1117600"/>
            <a:ext cx="10777220" cy="119888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结论</a:t>
            </a:r>
            <a:r>
              <a:rPr lang="zh-CN" sz="2400" b="0">
                <a:latin typeface="Calibri" panose="020F0502020204030204" charset="0"/>
                <a:ea typeface="宋体" panose="02010600030101010101" pitchFamily="2" charset="-122"/>
              </a:rPr>
              <a:t>：</a:t>
            </a:r>
            <a:r>
              <a:rPr sz="2400" b="0">
                <a:latin typeface="Calibri" panose="020F0502020204030204" charset="0"/>
                <a:ea typeface="宋体" panose="02010600030101010101" pitchFamily="2" charset="-122"/>
              </a:rPr>
              <a:t>NeuS可以产生高质量的重建，并成功地重建具有严重遮挡和复杂结构的物体。它在质量上和数量上都优于最先进的技术。文章的最大贡献就在于</a:t>
            </a:r>
            <a:r>
              <a:rPr sz="2400" b="0">
                <a:highlight>
                  <a:srgbClr val="FFFF00"/>
                </a:highlight>
                <a:latin typeface="Calibri" panose="020F0502020204030204" charset="0"/>
                <a:ea typeface="宋体" panose="02010600030101010101" pitchFamily="2" charset="-122"/>
              </a:rPr>
              <a:t>将体渲染和 SDF 有机结合</a:t>
            </a:r>
            <a:r>
              <a:rPr sz="2400" b="0">
                <a:latin typeface="Calibri" panose="020F0502020204030204" charset="0"/>
                <a:ea typeface="宋体" panose="02010600030101010101" pitchFamily="2" charset="-122"/>
              </a:rPr>
              <a:t>，二者建立联系，共同优化。</a:t>
            </a:r>
            <a:endParaRPr sz="2400" b="0">
              <a:latin typeface="Calibri" panose="020F0502020204030204" charset="0"/>
              <a:ea typeface="宋体" panose="02010600030101010101" pitchFamily="2" charset="-122"/>
            </a:endParaRPr>
          </a:p>
        </p:txBody>
      </p:sp>
      <p:pic>
        <p:nvPicPr>
          <p:cNvPr id="4" name="图片 -2147482610"/>
          <p:cNvPicPr>
            <a:picLocks noChangeAspect="1"/>
          </p:cNvPicPr>
          <p:nvPr/>
        </p:nvPicPr>
        <p:blipFill>
          <a:blip r:embed="rId1"/>
          <a:stretch>
            <a:fillRect/>
          </a:stretch>
        </p:blipFill>
        <p:spPr>
          <a:xfrm>
            <a:off x="918210" y="0"/>
            <a:ext cx="9715500" cy="6858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NSVF  (</a:t>
            </a:r>
            <a:r>
              <a:rPr lang="zh-CN" altLang="en-US" sz="2600" dirty="0">
                <a:solidFill>
                  <a:schemeClr val="tx1">
                    <a:lumMod val="95000"/>
                    <a:lumOff val="5000"/>
                  </a:schemeClr>
                </a:solidFill>
                <a:cs typeface="+mn-ea"/>
                <a:sym typeface="+mn-lt"/>
              </a:rPr>
              <a:t>优化采样点，加速</a:t>
            </a:r>
            <a:r>
              <a:rPr lang="en-US" altLang="zh-CN" sz="2600" dirty="0">
                <a:solidFill>
                  <a:schemeClr val="tx1">
                    <a:lumMod val="95000"/>
                    <a:lumOff val="5000"/>
                  </a:schemeClr>
                </a:solidFill>
                <a:cs typeface="+mn-ea"/>
                <a:sym typeface="+mn-lt"/>
              </a:rPr>
              <a:t>)</a:t>
            </a:r>
            <a:endParaRPr lang="en-US" altLang="zh-CN" sz="2600" dirty="0">
              <a:solidFill>
                <a:schemeClr val="tx1">
                  <a:lumMod val="95000"/>
                  <a:lumOff val="5000"/>
                </a:schemeClr>
              </a:solidFill>
              <a:cs typeface="+mn-ea"/>
              <a:sym typeface="+mn-lt"/>
            </a:endParaRPr>
          </a:p>
        </p:txBody>
      </p:sp>
      <p:sp>
        <p:nvSpPr>
          <p:cNvPr id="100" name="文本框 99"/>
          <p:cNvSpPr txBox="1"/>
          <p:nvPr/>
        </p:nvSpPr>
        <p:spPr>
          <a:xfrm>
            <a:off x="401320" y="1117600"/>
            <a:ext cx="10777220" cy="119888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背景</a:t>
            </a:r>
            <a:r>
              <a:rPr lang="zh-CN" sz="2400" b="0">
                <a:latin typeface="Calibri" panose="020F0502020204030204" charset="0"/>
                <a:ea typeface="宋体" panose="02010600030101010101" pitchFamily="2" charset="-122"/>
              </a:rPr>
              <a:t>：</a:t>
            </a:r>
            <a:r>
              <a:rPr lang="en-US" altLang="zh-CN" sz="2400" b="0">
                <a:latin typeface="Calibri" panose="020F0502020204030204" charset="0"/>
                <a:ea typeface="宋体" panose="02010600030101010101" pitchFamily="2" charset="-122"/>
              </a:rPr>
              <a:t>NeRF</a:t>
            </a:r>
            <a:r>
              <a:rPr sz="2400" b="0">
                <a:latin typeface="Calibri" panose="020F0502020204030204" charset="0"/>
                <a:ea typeface="宋体" panose="02010600030101010101" pitchFamily="2" charset="-122"/>
              </a:rPr>
              <a:t>考虑光线上的许多样本点，而</a:t>
            </a:r>
            <a:r>
              <a:rPr sz="2400" b="0">
                <a:highlight>
                  <a:srgbClr val="FFFF00"/>
                </a:highlight>
                <a:latin typeface="Calibri" panose="020F0502020204030204" charset="0"/>
                <a:ea typeface="宋体" panose="02010600030101010101" pitchFamily="2" charset="-122"/>
              </a:rPr>
              <a:t>其中绝大部分样本点是无意义的</a:t>
            </a:r>
            <a:r>
              <a:rPr sz="2400" b="0">
                <a:latin typeface="Calibri" panose="020F0502020204030204" charset="0"/>
                <a:ea typeface="宋体" panose="02010600030101010101" pitchFamily="2" charset="-122"/>
              </a:rPr>
              <a:t>（即不落在物体表面）。 NeRF 的运算量大的原因，一方面是由</a:t>
            </a:r>
            <a:r>
              <a:rPr sz="2400" b="0">
                <a:highlight>
                  <a:srgbClr val="FFFF00"/>
                </a:highlight>
                <a:latin typeface="Calibri" panose="020F0502020204030204" charset="0"/>
                <a:ea typeface="宋体" panose="02010600030101010101" pitchFamily="2" charset="-122"/>
              </a:rPr>
              <a:t>不必要的样本点</a:t>
            </a:r>
            <a:r>
              <a:rPr sz="2400" b="0">
                <a:latin typeface="Calibri" panose="020F0502020204030204" charset="0"/>
                <a:ea typeface="宋体" panose="02010600030101010101" pitchFamily="2" charset="-122"/>
              </a:rPr>
              <a:t>带来的，另一方面则由于</a:t>
            </a:r>
            <a:r>
              <a:rPr sz="2400" b="0">
                <a:highlight>
                  <a:srgbClr val="FFFF00"/>
                </a:highlight>
                <a:latin typeface="Calibri" panose="020F0502020204030204" charset="0"/>
                <a:ea typeface="宋体" panose="02010600030101010101" pitchFamily="2" charset="-122"/>
              </a:rPr>
              <a:t>样本点都要经过 MLP 进行预测</a:t>
            </a:r>
            <a:r>
              <a:rPr sz="2400" b="0">
                <a:latin typeface="Calibri" panose="020F0502020204030204" charset="0"/>
                <a:ea typeface="宋体" panose="02010600030101010101" pitchFamily="2" charset="-122"/>
              </a:rPr>
              <a:t>，这一步需要大量的运算。</a:t>
            </a:r>
            <a:endParaRPr sz="2400" b="0">
              <a:latin typeface="Calibri" panose="020F0502020204030204" charset="0"/>
              <a:ea typeface="宋体" panose="02010600030101010101" pitchFamily="2" charset="-122"/>
            </a:endParaRPr>
          </a:p>
        </p:txBody>
      </p:sp>
      <p:pic>
        <p:nvPicPr>
          <p:cNvPr id="7" name="图片 6"/>
          <p:cNvPicPr>
            <a:picLocks noChangeAspect="1"/>
          </p:cNvPicPr>
          <p:nvPr>
            <p:custDataLst>
              <p:tags r:id="rId1"/>
            </p:custDataLst>
          </p:nvPr>
        </p:nvPicPr>
        <p:blipFill>
          <a:blip r:embed="rId2"/>
          <a:srcRect r="65678" b="-11791"/>
          <a:stretch>
            <a:fillRect/>
          </a:stretch>
        </p:blipFill>
        <p:spPr>
          <a:xfrm>
            <a:off x="3053715" y="2591435"/>
            <a:ext cx="5078095" cy="391604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NSVF  (</a:t>
            </a:r>
            <a:r>
              <a:rPr lang="zh-CN" altLang="en-US" sz="2600" dirty="0">
                <a:solidFill>
                  <a:schemeClr val="tx1">
                    <a:lumMod val="95000"/>
                    <a:lumOff val="5000"/>
                  </a:schemeClr>
                </a:solidFill>
                <a:cs typeface="+mn-ea"/>
                <a:sym typeface="+mn-lt"/>
              </a:rPr>
              <a:t>优化采样点，加速</a:t>
            </a:r>
            <a:r>
              <a:rPr lang="en-US" altLang="zh-CN" sz="2600" dirty="0">
                <a:solidFill>
                  <a:schemeClr val="tx1">
                    <a:lumMod val="95000"/>
                    <a:lumOff val="5000"/>
                  </a:schemeClr>
                </a:solidFill>
                <a:cs typeface="+mn-ea"/>
                <a:sym typeface="+mn-lt"/>
              </a:rPr>
              <a:t>)</a:t>
            </a:r>
            <a:endParaRPr lang="en-US" altLang="zh-CN" sz="2600" dirty="0">
              <a:solidFill>
                <a:schemeClr val="tx1">
                  <a:lumMod val="95000"/>
                  <a:lumOff val="5000"/>
                </a:schemeClr>
              </a:solidFill>
              <a:cs typeface="+mn-ea"/>
              <a:sym typeface="+mn-lt"/>
            </a:endParaRPr>
          </a:p>
        </p:txBody>
      </p:sp>
      <p:sp>
        <p:nvSpPr>
          <p:cNvPr id="100" name="文本框 99"/>
          <p:cNvSpPr txBox="1"/>
          <p:nvPr/>
        </p:nvSpPr>
        <p:spPr>
          <a:xfrm>
            <a:off x="401320" y="1117600"/>
            <a:ext cx="10777220" cy="119888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创新点</a:t>
            </a:r>
            <a:r>
              <a:rPr sz="2400" b="0">
                <a:latin typeface="Calibri" panose="020F0502020204030204" charset="0"/>
                <a:ea typeface="宋体" panose="02010600030101010101" pitchFamily="2" charset="-122"/>
              </a:rPr>
              <a:t>：NSVF就维护了一个</a:t>
            </a:r>
            <a:r>
              <a:rPr sz="2400" b="0">
                <a:highlight>
                  <a:srgbClr val="FFFF00"/>
                </a:highlight>
                <a:latin typeface="Calibri" panose="020F0502020204030204" charset="0"/>
                <a:ea typeface="宋体" panose="02010600030101010101" pitchFamily="2" charset="-122"/>
              </a:rPr>
              <a:t>稀疏体素用来指导光线上的样本点采样，从而跳过不必要的样本点，</a:t>
            </a:r>
            <a:r>
              <a:rPr sz="2400" b="0">
                <a:latin typeface="Calibri" panose="020F0502020204030204" charset="0"/>
                <a:ea typeface="宋体" panose="02010600030101010101" pitchFamily="2" charset="-122"/>
              </a:rPr>
              <a:t>进而减少不必要的计算量从而加速渲染。使用稀疏体素，可以通过跳过没有场景内容的空体素来大大加快推理时的渲染速度。</a:t>
            </a:r>
            <a:endParaRPr sz="2400" b="0">
              <a:latin typeface="Calibri" panose="020F0502020204030204" charset="0"/>
              <a:ea typeface="宋体" panose="02010600030101010101" pitchFamily="2" charset="-122"/>
            </a:endParaRPr>
          </a:p>
        </p:txBody>
      </p:sp>
      <p:sp>
        <p:nvSpPr>
          <p:cNvPr id="4" name="文本框 3"/>
          <p:cNvSpPr txBox="1"/>
          <p:nvPr/>
        </p:nvSpPr>
        <p:spPr>
          <a:xfrm>
            <a:off x="471170" y="2368550"/>
            <a:ext cx="10777220" cy="156845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方法</a:t>
            </a:r>
            <a:r>
              <a:rPr sz="2400" b="0">
                <a:latin typeface="Calibri" panose="020F0502020204030204" charset="0"/>
                <a:ea typeface="宋体" panose="02010600030101010101" pitchFamily="2" charset="-122"/>
              </a:rPr>
              <a:t>：渲染分两个步骤执行：</a:t>
            </a:r>
            <a:endParaRPr sz="2400" b="0">
              <a:latin typeface="Calibri" panose="020F0502020204030204" charset="0"/>
              <a:ea typeface="宋体" panose="02010600030101010101" pitchFamily="2" charset="-122"/>
            </a:endParaRPr>
          </a:p>
          <a:p>
            <a:pPr indent="0"/>
            <a:r>
              <a:rPr sz="2400" b="0">
                <a:latin typeface="Calibri" panose="020F0502020204030204" charset="0"/>
                <a:ea typeface="宋体" panose="02010600030101010101" pitchFamily="2" charset="-122"/>
              </a:rPr>
              <a:t> </a:t>
            </a:r>
            <a:r>
              <a:rPr lang="en-US" sz="2400" b="0">
                <a:latin typeface="Calibri" panose="020F0502020204030204" charset="0"/>
                <a:ea typeface="宋体" panose="02010600030101010101" pitchFamily="2" charset="-122"/>
              </a:rPr>
              <a:t>            </a:t>
            </a:r>
            <a:r>
              <a:rPr sz="2400" b="0">
                <a:latin typeface="Calibri" panose="020F0502020204030204" charset="0"/>
                <a:ea typeface="宋体" panose="02010600030101010101" pitchFamily="2" charset="-122"/>
              </a:rPr>
              <a:t>(1)射线体素交叉点</a:t>
            </a:r>
            <a:r>
              <a:rPr lang="zh-CN" sz="2400" b="0">
                <a:latin typeface="Calibri" panose="020F0502020204030204" charset="0"/>
                <a:ea typeface="宋体" panose="02010600030101010101" pitchFamily="2" charset="-122"/>
              </a:rPr>
              <a:t>：通过比较从射线原点到体素的六个边界平面的距离</a:t>
            </a:r>
            <a:endParaRPr lang="zh-CN" sz="2400" b="0">
              <a:latin typeface="Calibri" panose="020F0502020204030204" charset="0"/>
              <a:ea typeface="宋体" panose="02010600030101010101" pitchFamily="2" charset="-122"/>
            </a:endParaRPr>
          </a:p>
          <a:p>
            <a:pPr indent="0"/>
            <a:r>
              <a:rPr lang="zh-CN" sz="2400" b="0">
                <a:latin typeface="Calibri" panose="020F0502020204030204" charset="0"/>
                <a:ea typeface="宋体" panose="02010600030101010101" pitchFamily="2" charset="-122"/>
              </a:rPr>
              <a:t> </a:t>
            </a:r>
            <a:r>
              <a:rPr lang="en-US" altLang="zh-CN" sz="2400" b="0">
                <a:latin typeface="Calibri" panose="020F0502020204030204" charset="0"/>
                <a:ea typeface="宋体" panose="02010600030101010101" pitchFamily="2" charset="-122"/>
              </a:rPr>
              <a:t>                                                    </a:t>
            </a:r>
            <a:r>
              <a:rPr lang="zh-CN" sz="2400" b="0">
                <a:latin typeface="Calibri" panose="020F0502020204030204" charset="0"/>
                <a:ea typeface="宋体" panose="02010600030101010101" pitchFamily="2" charset="-122"/>
              </a:rPr>
              <a:t>来检查射线是否与体素相交</a:t>
            </a:r>
            <a:endParaRPr lang="zh-CN" sz="2400" b="0">
              <a:latin typeface="Calibri" panose="020F0502020204030204" charset="0"/>
              <a:ea typeface="宋体" panose="02010600030101010101" pitchFamily="2" charset="-122"/>
            </a:endParaRPr>
          </a:p>
          <a:p>
            <a:pPr indent="0"/>
            <a:r>
              <a:rPr sz="2400" b="0">
                <a:latin typeface="Calibri" panose="020F0502020204030204" charset="0"/>
                <a:ea typeface="宋体" panose="02010600030101010101" pitchFamily="2" charset="-122"/>
              </a:rPr>
              <a:t> </a:t>
            </a:r>
            <a:r>
              <a:rPr lang="en-US" sz="2400" b="0">
                <a:latin typeface="Calibri" panose="020F0502020204030204" charset="0"/>
                <a:ea typeface="宋体" panose="02010600030101010101" pitchFamily="2" charset="-122"/>
              </a:rPr>
              <a:t>            </a:t>
            </a:r>
            <a:r>
              <a:rPr sz="2400" b="0">
                <a:latin typeface="Calibri" panose="020F0502020204030204" charset="0"/>
                <a:ea typeface="宋体" panose="02010600030101010101" pitchFamily="2" charset="-122"/>
              </a:rPr>
              <a:t>(2)射线标记在体素内</a:t>
            </a:r>
            <a:r>
              <a:rPr lang="zh-CN" sz="2400" b="0">
                <a:latin typeface="Calibri" panose="020F0502020204030204" charset="0"/>
                <a:ea typeface="宋体" panose="02010600030101010101" pitchFamily="2" charset="-122"/>
              </a:rPr>
              <a:t>：取体素内部的射线</a:t>
            </a:r>
            <a:r>
              <a:rPr lang="zh-CN" sz="2400" b="0">
                <a:latin typeface="Calibri" panose="020F0502020204030204" charset="0"/>
                <a:ea typeface="宋体" panose="02010600030101010101" pitchFamily="2" charset="-122"/>
              </a:rPr>
              <a:t>采样点</a:t>
            </a:r>
            <a:endParaRPr lang="zh-CN" sz="2400" b="0">
              <a:latin typeface="Calibri" panose="020F0502020204030204" charset="0"/>
              <a:ea typeface="宋体" panose="02010600030101010101" pitchFamily="2" charset="-122"/>
            </a:endParaRPr>
          </a:p>
        </p:txBody>
      </p:sp>
      <p:pic>
        <p:nvPicPr>
          <p:cNvPr id="5" name="图片 4"/>
          <p:cNvPicPr/>
          <p:nvPr/>
        </p:nvPicPr>
        <p:blipFill>
          <a:blip r:embed="rId1"/>
          <a:stretch>
            <a:fillRect/>
          </a:stretch>
        </p:blipFill>
        <p:spPr>
          <a:xfrm>
            <a:off x="302260" y="3937000"/>
            <a:ext cx="11360150" cy="224536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NSVF  (</a:t>
            </a:r>
            <a:r>
              <a:rPr lang="zh-CN" altLang="en-US" sz="2600" dirty="0">
                <a:solidFill>
                  <a:schemeClr val="tx1">
                    <a:lumMod val="95000"/>
                    <a:lumOff val="5000"/>
                  </a:schemeClr>
                </a:solidFill>
                <a:cs typeface="+mn-ea"/>
                <a:sym typeface="+mn-lt"/>
              </a:rPr>
              <a:t>优化采样点，加速</a:t>
            </a:r>
            <a:r>
              <a:rPr lang="en-US" altLang="zh-CN" sz="2600" dirty="0">
                <a:solidFill>
                  <a:schemeClr val="tx1">
                    <a:lumMod val="95000"/>
                    <a:lumOff val="5000"/>
                  </a:schemeClr>
                </a:solidFill>
                <a:cs typeface="+mn-ea"/>
                <a:sym typeface="+mn-lt"/>
              </a:rPr>
              <a:t>)</a:t>
            </a:r>
            <a:endParaRPr lang="en-US" altLang="zh-CN" sz="2600" dirty="0">
              <a:solidFill>
                <a:schemeClr val="tx1">
                  <a:lumMod val="95000"/>
                  <a:lumOff val="5000"/>
                </a:schemeClr>
              </a:solidFill>
              <a:cs typeface="+mn-ea"/>
              <a:sym typeface="+mn-lt"/>
            </a:endParaRPr>
          </a:p>
        </p:txBody>
      </p:sp>
      <p:sp>
        <p:nvSpPr>
          <p:cNvPr id="100" name="文本框 99"/>
          <p:cNvSpPr txBox="1"/>
          <p:nvPr/>
        </p:nvSpPr>
        <p:spPr>
          <a:xfrm>
            <a:off x="401320" y="1117600"/>
            <a:ext cx="10777220" cy="119888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结论</a:t>
            </a:r>
            <a:r>
              <a:rPr sz="2400" b="0">
                <a:latin typeface="Calibri" panose="020F0502020204030204" charset="0"/>
                <a:ea typeface="宋体" panose="02010600030101010101" pitchFamily="2" charset="-122"/>
              </a:rPr>
              <a:t>：与渲染对整个空间建模的神经隐式表示相比，NSVF更有效，它</a:t>
            </a:r>
            <a:r>
              <a:rPr sz="2400" b="0">
                <a:highlight>
                  <a:srgbClr val="FFFF00"/>
                </a:highlight>
                <a:latin typeface="Calibri" panose="020F0502020204030204" charset="0"/>
                <a:ea typeface="宋体" panose="02010600030101010101" pitchFamily="2" charset="-122"/>
              </a:rPr>
              <a:t>排除了空白空间中的采样点</a:t>
            </a:r>
            <a:r>
              <a:rPr sz="2400" b="0">
                <a:latin typeface="Calibri" panose="020F0502020204030204" charset="0"/>
                <a:ea typeface="宋体" panose="02010600030101010101" pitchFamily="2" charset="-122"/>
              </a:rPr>
              <a:t>。提出了一种用于快速和高质量的自由视点渲染。实验表明，NSVF通常比NeRF</a:t>
            </a:r>
            <a:r>
              <a:rPr sz="2400" b="0">
                <a:highlight>
                  <a:srgbClr val="FFFF00"/>
                </a:highlight>
                <a:latin typeface="Calibri" panose="020F0502020204030204" charset="0"/>
                <a:ea typeface="宋体" panose="02010600030101010101" pitchFamily="2" charset="-122"/>
              </a:rPr>
              <a:t>快10倍</a:t>
            </a:r>
            <a:r>
              <a:rPr sz="2400" b="0">
                <a:latin typeface="Calibri" panose="020F0502020204030204" charset="0"/>
                <a:ea typeface="宋体" panose="02010600030101010101" pitchFamily="2" charset="-122"/>
              </a:rPr>
              <a:t>以上，同时获得了更好的质量。</a:t>
            </a:r>
            <a:endParaRPr sz="2400" b="0">
              <a:latin typeface="Calibri" panose="020F0502020204030204" charset="0"/>
              <a:ea typeface="宋体" panose="02010600030101010101" pitchFamily="2" charset="-122"/>
            </a:endParaRPr>
          </a:p>
        </p:txBody>
      </p:sp>
      <p:pic>
        <p:nvPicPr>
          <p:cNvPr id="4" name="图片 -2147482607"/>
          <p:cNvPicPr>
            <a:picLocks noChangeAspect="1"/>
          </p:cNvPicPr>
          <p:nvPr/>
        </p:nvPicPr>
        <p:blipFill>
          <a:blip r:embed="rId1"/>
          <a:stretch>
            <a:fillRect/>
          </a:stretch>
        </p:blipFill>
        <p:spPr>
          <a:xfrm>
            <a:off x="1151890" y="88900"/>
            <a:ext cx="10077450" cy="62255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拓展</a:t>
            </a:r>
            <a:r>
              <a:rPr lang="en-US" altLang="zh-CN" sz="2600" dirty="0">
                <a:solidFill>
                  <a:schemeClr val="tx1">
                    <a:lumMod val="95000"/>
                    <a:lumOff val="5000"/>
                  </a:schemeClr>
                </a:solidFill>
                <a:cs typeface="+mn-ea"/>
                <a:sym typeface="+mn-lt"/>
              </a:rPr>
              <a:t> -- </a:t>
            </a:r>
            <a:r>
              <a:rPr sz="2600" dirty="0">
                <a:solidFill>
                  <a:schemeClr val="tx1">
                    <a:lumMod val="95000"/>
                    <a:lumOff val="5000"/>
                  </a:schemeClr>
                </a:solidFill>
                <a:cs typeface="+mn-ea"/>
                <a:sym typeface="+mn-lt"/>
              </a:rPr>
              <a:t>Semantic-NeRF</a:t>
            </a:r>
            <a:r>
              <a:rPr lang="en-US" sz="2600" dirty="0">
                <a:solidFill>
                  <a:schemeClr val="tx1">
                    <a:lumMod val="95000"/>
                    <a:lumOff val="5000"/>
                  </a:schemeClr>
                </a:solidFill>
                <a:cs typeface="+mn-ea"/>
                <a:sym typeface="+mn-lt"/>
              </a:rPr>
              <a:t>(</a:t>
            </a:r>
            <a:r>
              <a:rPr lang="zh-CN" altLang="en-US" sz="2600" dirty="0">
                <a:solidFill>
                  <a:schemeClr val="tx1">
                    <a:lumMod val="95000"/>
                    <a:lumOff val="5000"/>
                  </a:schemeClr>
                </a:solidFill>
                <a:cs typeface="+mn-ea"/>
                <a:sym typeface="+mn-lt"/>
              </a:rPr>
              <a:t>注入语义信息</a:t>
            </a:r>
            <a:r>
              <a:rPr lang="en-US" sz="2600" dirty="0">
                <a:solidFill>
                  <a:schemeClr val="tx1">
                    <a:lumMod val="95000"/>
                    <a:lumOff val="5000"/>
                  </a:schemeClr>
                </a:solidFill>
                <a:cs typeface="+mn-ea"/>
                <a:sym typeface="+mn-lt"/>
              </a:rPr>
              <a:t>)</a:t>
            </a:r>
            <a:endParaRPr lang="en-US" sz="2600" dirty="0">
              <a:solidFill>
                <a:schemeClr val="tx1">
                  <a:lumMod val="95000"/>
                  <a:lumOff val="5000"/>
                </a:schemeClr>
              </a:solidFill>
              <a:cs typeface="+mn-ea"/>
              <a:sym typeface="+mn-lt"/>
            </a:endParaRPr>
          </a:p>
        </p:txBody>
      </p:sp>
      <p:sp>
        <p:nvSpPr>
          <p:cNvPr id="100" name="文本框 99"/>
          <p:cNvSpPr txBox="1"/>
          <p:nvPr/>
        </p:nvSpPr>
        <p:spPr>
          <a:xfrm>
            <a:off x="401320" y="1117600"/>
            <a:ext cx="10777220" cy="829945"/>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创新</a:t>
            </a:r>
            <a:r>
              <a:rPr sz="2400" b="0">
                <a:latin typeface="Calibri" panose="020F0502020204030204" charset="0"/>
                <a:ea typeface="宋体" panose="02010600030101010101" pitchFamily="2" charset="-122"/>
              </a:rPr>
              <a:t>：在NeRF的基础上加入了语义的结果，论文方法并不复杂，就是在MLP网络上加了一路Semantic的输出，然后仿照颜色的积分方式对Semantic进行积分</a:t>
            </a:r>
            <a:endParaRPr sz="2400" b="0">
              <a:latin typeface="Calibri" panose="020F0502020204030204" charset="0"/>
              <a:ea typeface="宋体" panose="02010600030101010101" pitchFamily="2" charset="-122"/>
            </a:endParaRPr>
          </a:p>
        </p:txBody>
      </p:sp>
      <p:pic>
        <p:nvPicPr>
          <p:cNvPr id="4" name="图片 -2147482603"/>
          <p:cNvPicPr>
            <a:picLocks noChangeAspect="1"/>
          </p:cNvPicPr>
          <p:nvPr/>
        </p:nvPicPr>
        <p:blipFill>
          <a:blip r:embed="rId1"/>
          <a:stretch>
            <a:fillRect/>
          </a:stretch>
        </p:blipFill>
        <p:spPr>
          <a:xfrm>
            <a:off x="1948180" y="2016125"/>
            <a:ext cx="7149465" cy="4174490"/>
          </a:xfrm>
          <a:prstGeom prst="rect">
            <a:avLst/>
          </a:prstGeom>
          <a:noFill/>
          <a:ln w="9525">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拓展</a:t>
            </a:r>
            <a:r>
              <a:rPr lang="en-US" altLang="zh-CN" sz="2600" dirty="0">
                <a:solidFill>
                  <a:schemeClr val="tx1">
                    <a:lumMod val="95000"/>
                    <a:lumOff val="5000"/>
                  </a:schemeClr>
                </a:solidFill>
                <a:cs typeface="+mn-ea"/>
                <a:sym typeface="+mn-lt"/>
              </a:rPr>
              <a:t> -- </a:t>
            </a:r>
            <a:r>
              <a:rPr sz="2600" dirty="0">
                <a:solidFill>
                  <a:schemeClr val="tx1">
                    <a:lumMod val="95000"/>
                    <a:lumOff val="5000"/>
                  </a:schemeClr>
                </a:solidFill>
                <a:cs typeface="+mn-ea"/>
                <a:sym typeface="+mn-lt"/>
              </a:rPr>
              <a:t>Semantic-NeRF</a:t>
            </a:r>
            <a:r>
              <a:rPr lang="en-US" sz="2600" dirty="0">
                <a:solidFill>
                  <a:schemeClr val="tx1">
                    <a:lumMod val="95000"/>
                    <a:lumOff val="5000"/>
                  </a:schemeClr>
                </a:solidFill>
                <a:cs typeface="+mn-ea"/>
                <a:sym typeface="+mn-lt"/>
              </a:rPr>
              <a:t>(</a:t>
            </a:r>
            <a:r>
              <a:rPr lang="zh-CN" altLang="en-US" sz="2600" dirty="0">
                <a:solidFill>
                  <a:schemeClr val="tx1">
                    <a:lumMod val="95000"/>
                    <a:lumOff val="5000"/>
                  </a:schemeClr>
                </a:solidFill>
                <a:cs typeface="+mn-ea"/>
                <a:sym typeface="+mn-lt"/>
              </a:rPr>
              <a:t>注入语义信息</a:t>
            </a:r>
            <a:r>
              <a:rPr lang="en-US" sz="2600" dirty="0">
                <a:solidFill>
                  <a:schemeClr val="tx1">
                    <a:lumMod val="95000"/>
                    <a:lumOff val="5000"/>
                  </a:schemeClr>
                </a:solidFill>
                <a:cs typeface="+mn-ea"/>
                <a:sym typeface="+mn-lt"/>
              </a:rPr>
              <a:t>)</a:t>
            </a:r>
            <a:endParaRPr lang="en-US" sz="2600" dirty="0">
              <a:solidFill>
                <a:schemeClr val="tx1">
                  <a:lumMod val="95000"/>
                  <a:lumOff val="5000"/>
                </a:schemeClr>
              </a:solidFill>
              <a:cs typeface="+mn-ea"/>
              <a:sym typeface="+mn-lt"/>
            </a:endParaRPr>
          </a:p>
        </p:txBody>
      </p:sp>
      <p:sp>
        <p:nvSpPr>
          <p:cNvPr id="100" name="文本框 99"/>
          <p:cNvSpPr txBox="1"/>
          <p:nvPr/>
        </p:nvSpPr>
        <p:spPr>
          <a:xfrm>
            <a:off x="401320" y="1117600"/>
            <a:ext cx="10777220" cy="156845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结论</a:t>
            </a:r>
            <a:r>
              <a:rPr sz="2400" b="0">
                <a:latin typeface="Calibri" panose="020F0502020204030204" charset="0"/>
                <a:ea typeface="宋体" panose="02010600030101010101" pitchFamily="2" charset="-122"/>
              </a:rPr>
              <a:t>：</a:t>
            </a:r>
            <a:r>
              <a:rPr sz="2400">
                <a:latin typeface="Calibri" panose="020F0502020204030204" charset="0"/>
                <a:ea typeface="宋体" panose="02010600030101010101" pitchFamily="2" charset="-122"/>
                <a:sym typeface="+mn-ea"/>
              </a:rPr>
              <a:t>该论文展示了这样一个应用</a:t>
            </a:r>
            <a:r>
              <a:rPr lang="zh-CN" sz="2400">
                <a:latin typeface="Calibri" panose="020F0502020204030204" charset="0"/>
                <a:ea typeface="宋体" panose="02010600030101010101" pitchFamily="2" charset="-122"/>
                <a:sym typeface="+mn-ea"/>
              </a:rPr>
              <a:t>，</a:t>
            </a:r>
            <a:r>
              <a:rPr sz="2400" b="0">
                <a:highlight>
                  <a:srgbClr val="FFFF00"/>
                </a:highlight>
                <a:latin typeface="Calibri" panose="020F0502020204030204" charset="0"/>
                <a:ea typeface="宋体" panose="02010600030101010101" pitchFamily="2" charset="-122"/>
              </a:rPr>
              <a:t>具有相似形状的场景实体可能属于同一语义类别</a:t>
            </a:r>
            <a:r>
              <a:rPr lang="zh-CN" sz="2400">
                <a:latin typeface="Calibri" panose="020F0502020204030204" charset="0"/>
                <a:ea typeface="宋体" panose="02010600030101010101" pitchFamily="2" charset="-122"/>
                <a:sym typeface="+mn-ea"/>
              </a:rPr>
              <a:t>，</a:t>
            </a:r>
            <a:r>
              <a:rPr sz="2400" b="0">
                <a:latin typeface="Calibri" panose="020F0502020204030204" charset="0"/>
                <a:ea typeface="宋体" panose="02010600030101010101" pitchFamily="2" charset="-122"/>
              </a:rPr>
              <a:t>利用NeRF的多视图一致性和平滑性能够实现在指定场景中只</a:t>
            </a:r>
            <a:r>
              <a:rPr sz="2400" b="0">
                <a:highlight>
                  <a:srgbClr val="FFFF00"/>
                </a:highlight>
                <a:latin typeface="Calibri" panose="020F0502020204030204" charset="0"/>
                <a:ea typeface="宋体" panose="02010600030101010101" pitchFamily="2" charset="-122"/>
              </a:rPr>
              <a:t>有少量特定语义标注数据的情况下，准确地预测出完整的全部2D语义标签</a:t>
            </a:r>
            <a:r>
              <a:rPr sz="2400" b="0">
                <a:latin typeface="Calibri" panose="020F0502020204030204" charset="0"/>
                <a:ea typeface="宋体" panose="02010600030101010101" pitchFamily="2" charset="-122"/>
              </a:rPr>
              <a:t>。甚至当标签在室内场景中是稀疏的或着存在噪声时，也能取得不错的效果。</a:t>
            </a:r>
            <a:endParaRPr sz="2400" b="0">
              <a:latin typeface="Calibri" panose="020F0502020204030204" charset="0"/>
              <a:ea typeface="宋体" panose="02010600030101010101" pitchFamily="2" charset="-122"/>
            </a:endParaRPr>
          </a:p>
        </p:txBody>
      </p:sp>
      <p:pic>
        <p:nvPicPr>
          <p:cNvPr id="4" name="图片 -2147482602"/>
          <p:cNvPicPr>
            <a:picLocks noChangeAspect="1"/>
          </p:cNvPicPr>
          <p:nvPr/>
        </p:nvPicPr>
        <p:blipFill>
          <a:blip r:embed="rId1"/>
          <a:stretch>
            <a:fillRect/>
          </a:stretch>
        </p:blipFill>
        <p:spPr>
          <a:xfrm>
            <a:off x="238125" y="2790190"/>
            <a:ext cx="11833860" cy="3418205"/>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16200000" flipH="1">
            <a:off x="5003803" y="-330199"/>
            <a:ext cx="2184397" cy="12192001"/>
            <a:chOff x="7871422" y="-15671"/>
            <a:chExt cx="4329859" cy="6887166"/>
          </a:xfrm>
          <a:effectLst>
            <a:outerShdw blurRad="50800" dist="38100" algn="l" rotWithShape="0">
              <a:prstClr val="black">
                <a:alpha val="40000"/>
              </a:prstClr>
            </a:outerShdw>
          </a:effectLst>
        </p:grpSpPr>
        <p:sp>
          <p:nvSpPr>
            <p:cNvPr id="33" name="任意多边形: 形状 3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任意多边形: 形状 33"/>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5" name="任意多边形: 形状 34"/>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8" name="组合 7"/>
          <p:cNvGrpSpPr/>
          <p:nvPr/>
        </p:nvGrpSpPr>
        <p:grpSpPr>
          <a:xfrm>
            <a:off x="5092853" y="1038782"/>
            <a:ext cx="2006286" cy="1107996"/>
            <a:chOff x="5072396" y="544834"/>
            <a:chExt cx="2047202" cy="1370205"/>
          </a:xfrm>
        </p:grpSpPr>
        <p:sp>
          <p:nvSpPr>
            <p:cNvPr id="4" name="矩形: 圆角 3"/>
            <p:cNvSpPr/>
            <p:nvPr/>
          </p:nvSpPr>
          <p:spPr>
            <a:xfrm>
              <a:off x="5175248" y="1337923"/>
              <a:ext cx="1841501" cy="507077"/>
            </a:xfrm>
            <a:prstGeom prst="roundRect">
              <a:avLst>
                <a:gd name="adj" fmla="val 6141"/>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7" name="图片 6"/>
            <p:cNvPicPr>
              <a:picLocks noChangeAspect="1"/>
            </p:cNvPicPr>
            <p:nvPr/>
          </p:nvPicPr>
          <p:blipFill>
            <a:blip r:embed="rId1"/>
            <a:stretch>
              <a:fillRect/>
            </a:stretch>
          </p:blipFill>
          <p:spPr>
            <a:xfrm>
              <a:off x="5376860" y="1124736"/>
              <a:ext cx="1438275" cy="466725"/>
            </a:xfrm>
            <a:prstGeom prst="rect">
              <a:avLst/>
            </a:prstGeom>
          </p:spPr>
        </p:pic>
        <p:sp>
          <p:nvSpPr>
            <p:cNvPr id="36" name="矩形 35"/>
            <p:cNvSpPr/>
            <p:nvPr/>
          </p:nvSpPr>
          <p:spPr>
            <a:xfrm>
              <a:off x="5072396" y="544834"/>
              <a:ext cx="2047202" cy="1370205"/>
            </a:xfrm>
            <a:prstGeom prst="rect">
              <a:avLst/>
            </a:prstGeom>
          </p:spPr>
          <p:txBody>
            <a:bodyPr wrap="square">
              <a:spAutoFit/>
            </a:bodyPr>
            <a:lstStyle/>
            <a:p>
              <a:pPr algn="ctr"/>
              <a:r>
                <a:rPr lang="en-US" altLang="zh-CN" sz="6600" b="1" spc="600" dirty="0">
                  <a:solidFill>
                    <a:schemeClr val="accent5">
                      <a:lumMod val="75000"/>
                    </a:schemeClr>
                  </a:solidFill>
                  <a:cs typeface="+mn-ea"/>
                  <a:sym typeface="+mn-lt"/>
                </a:rPr>
                <a:t>01</a:t>
              </a:r>
              <a:endParaRPr lang="zh-CN" altLang="en-US" sz="6600" b="1" spc="600" dirty="0">
                <a:solidFill>
                  <a:schemeClr val="accent5">
                    <a:lumMod val="75000"/>
                  </a:schemeClr>
                </a:solidFill>
                <a:cs typeface="+mn-ea"/>
                <a:sym typeface="+mn-lt"/>
              </a:endParaRPr>
            </a:p>
          </p:txBody>
        </p:sp>
      </p:grpSp>
      <p:sp>
        <p:nvSpPr>
          <p:cNvPr id="42" name="矩形 41"/>
          <p:cNvSpPr/>
          <p:nvPr/>
        </p:nvSpPr>
        <p:spPr>
          <a:xfrm>
            <a:off x="2782111" y="2319169"/>
            <a:ext cx="6627771" cy="922020"/>
          </a:xfrm>
          <a:prstGeom prst="rect">
            <a:avLst/>
          </a:prstGeom>
        </p:spPr>
        <p:txBody>
          <a:bodyPr wrap="square">
            <a:spAutoFit/>
          </a:bodyPr>
          <a:lstStyle/>
          <a:p>
            <a:pPr algn="ctr"/>
            <a:r>
              <a:rPr lang="zh-CN" altLang="en-US" sz="5400" dirty="0">
                <a:solidFill>
                  <a:schemeClr val="tx1">
                    <a:lumMod val="95000"/>
                    <a:lumOff val="5000"/>
                  </a:schemeClr>
                </a:solidFill>
                <a:cs typeface="+mn-ea"/>
                <a:sym typeface="+mn-lt"/>
              </a:rPr>
              <a:t>三维重建</a:t>
            </a:r>
            <a:endParaRPr lang="zh-CN" altLang="en-US" sz="5400" dirty="0">
              <a:solidFill>
                <a:schemeClr val="tx1">
                  <a:lumMod val="95000"/>
                  <a:lumOff val="5000"/>
                </a:schemeClr>
              </a:solidFill>
              <a:cs typeface="+mn-ea"/>
              <a:sym typeface="+mn-lt"/>
            </a:endParaRPr>
          </a:p>
        </p:txBody>
      </p:sp>
      <p:sp>
        <p:nvSpPr>
          <p:cNvPr id="43" name="文本框 42"/>
          <p:cNvSpPr txBox="1"/>
          <p:nvPr/>
        </p:nvSpPr>
        <p:spPr>
          <a:xfrm>
            <a:off x="3944584" y="3233583"/>
            <a:ext cx="4302823" cy="252730"/>
          </a:xfrm>
          <a:prstGeom prst="rect">
            <a:avLst/>
          </a:prstGeom>
          <a:noFill/>
        </p:spPr>
        <p:txBody>
          <a:bodyPr wrap="square">
            <a:spAutoFit/>
          </a:bodyPr>
          <a:lstStyle/>
          <a:p>
            <a:pPr algn="ctr"/>
            <a:r>
              <a:rPr sz="1050" spc="300" dirty="0">
                <a:solidFill>
                  <a:schemeClr val="accent5">
                    <a:lumMod val="75000"/>
                  </a:schemeClr>
                </a:solidFill>
                <a:cs typeface="+mn-ea"/>
                <a:sym typeface="+mn-lt"/>
              </a:rPr>
              <a:t>3D Reconstruction</a:t>
            </a:r>
            <a:endParaRPr sz="1050" spc="300" dirty="0">
              <a:solidFill>
                <a:schemeClr val="accent5">
                  <a:lumMod val="75000"/>
                </a:schemeClr>
              </a:solidFill>
              <a:cs typeface="+mn-ea"/>
              <a:sym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拓展</a:t>
            </a:r>
            <a:r>
              <a:rPr lang="en-US" altLang="zh-CN" sz="2600" dirty="0">
                <a:solidFill>
                  <a:schemeClr val="tx1">
                    <a:lumMod val="95000"/>
                    <a:lumOff val="5000"/>
                  </a:schemeClr>
                </a:solidFill>
                <a:cs typeface="+mn-ea"/>
                <a:sym typeface="+mn-lt"/>
              </a:rPr>
              <a:t> -- </a:t>
            </a:r>
            <a:r>
              <a:rPr sz="2600" dirty="0">
                <a:solidFill>
                  <a:schemeClr val="tx1">
                    <a:lumMod val="95000"/>
                    <a:lumOff val="5000"/>
                  </a:schemeClr>
                </a:solidFill>
                <a:cs typeface="+mn-ea"/>
                <a:sym typeface="+mn-lt"/>
              </a:rPr>
              <a:t>SemanticPaint</a:t>
            </a:r>
            <a:r>
              <a:rPr lang="en-US" sz="2600" dirty="0">
                <a:solidFill>
                  <a:schemeClr val="tx1">
                    <a:lumMod val="95000"/>
                    <a:lumOff val="5000"/>
                  </a:schemeClr>
                </a:solidFill>
                <a:cs typeface="+mn-ea"/>
                <a:sym typeface="+mn-lt"/>
              </a:rPr>
              <a:t>(</a:t>
            </a:r>
            <a:r>
              <a:rPr lang="en-US" altLang="zh-CN" sz="2600" dirty="0">
                <a:solidFill>
                  <a:schemeClr val="tx1">
                    <a:lumMod val="95000"/>
                    <a:lumOff val="5000"/>
                  </a:schemeClr>
                </a:solidFill>
                <a:cs typeface="+mn-ea"/>
                <a:sym typeface="+mn-lt"/>
              </a:rPr>
              <a:t>3D</a:t>
            </a:r>
            <a:r>
              <a:rPr lang="zh-CN" altLang="en-US" sz="2600" dirty="0">
                <a:solidFill>
                  <a:schemeClr val="tx1">
                    <a:lumMod val="95000"/>
                    <a:lumOff val="5000"/>
                  </a:schemeClr>
                </a:solidFill>
                <a:cs typeface="+mn-ea"/>
                <a:sym typeface="+mn-lt"/>
              </a:rPr>
              <a:t>语义信息</a:t>
            </a:r>
            <a:r>
              <a:rPr lang="en-US" sz="2600" dirty="0">
                <a:solidFill>
                  <a:schemeClr val="tx1">
                    <a:lumMod val="95000"/>
                    <a:lumOff val="5000"/>
                  </a:schemeClr>
                </a:solidFill>
                <a:cs typeface="+mn-ea"/>
                <a:sym typeface="+mn-lt"/>
              </a:rPr>
              <a:t>)</a:t>
            </a:r>
            <a:endParaRPr lang="en-US" sz="2600" dirty="0">
              <a:solidFill>
                <a:schemeClr val="tx1">
                  <a:lumMod val="95000"/>
                  <a:lumOff val="5000"/>
                </a:schemeClr>
              </a:solidFill>
              <a:cs typeface="+mn-ea"/>
              <a:sym typeface="+mn-lt"/>
            </a:endParaRPr>
          </a:p>
        </p:txBody>
      </p:sp>
      <p:sp>
        <p:nvSpPr>
          <p:cNvPr id="100" name="文本框 99"/>
          <p:cNvSpPr txBox="1"/>
          <p:nvPr/>
        </p:nvSpPr>
        <p:spPr>
          <a:xfrm>
            <a:off x="401320" y="1117600"/>
            <a:ext cx="10777220" cy="1198880"/>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创新</a:t>
            </a:r>
            <a:r>
              <a:rPr sz="2400" b="0">
                <a:latin typeface="Calibri" panose="020F0502020204030204" charset="0"/>
                <a:ea typeface="宋体" panose="02010600030101010101" pitchFamily="2" charset="-122"/>
              </a:rPr>
              <a:t>：提出了一种新的交互式的3D场景理解方法。</a:t>
            </a:r>
            <a:r>
              <a:rPr sz="2400">
                <a:latin typeface="Calibri" panose="020F0502020204030204" charset="0"/>
                <a:ea typeface="宋体" panose="02010600030101010101" pitchFamily="2" charset="-122"/>
              </a:rPr>
              <a:t>只需伸手触摸任何想要的物体或表面即可交互式分割场景。我们的系统不断从这些细分中学习，并为环境中新的看不见的部分贴上标签</a:t>
            </a:r>
            <a:endParaRPr sz="2400">
              <a:latin typeface="Calibri" panose="020F0502020204030204" charset="0"/>
              <a:ea typeface="宋体" panose="02010600030101010101" pitchFamily="2" charset="-122"/>
            </a:endParaRPr>
          </a:p>
        </p:txBody>
      </p:sp>
      <p:pic>
        <p:nvPicPr>
          <p:cNvPr id="4" name="图片 -2147482600"/>
          <p:cNvPicPr>
            <a:picLocks noChangeAspect="1"/>
          </p:cNvPicPr>
          <p:nvPr/>
        </p:nvPicPr>
        <p:blipFill>
          <a:blip r:embed="rId1"/>
          <a:stretch>
            <a:fillRect/>
          </a:stretch>
        </p:blipFill>
        <p:spPr>
          <a:xfrm>
            <a:off x="2138045" y="0"/>
            <a:ext cx="7487920" cy="62572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21347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a:t>
            </a:r>
            <a:r>
              <a:rPr sz="2600" dirty="0">
                <a:solidFill>
                  <a:schemeClr val="tx1">
                    <a:lumMod val="95000"/>
                    <a:lumOff val="5000"/>
                  </a:schemeClr>
                </a:solidFill>
                <a:cs typeface="+mn-ea"/>
                <a:sym typeface="+mn-lt"/>
              </a:rPr>
              <a:t>Wild-NeRF</a:t>
            </a:r>
            <a:r>
              <a:rPr lang="en-US" sz="2600" dirty="0">
                <a:solidFill>
                  <a:schemeClr val="tx1">
                    <a:lumMod val="95000"/>
                    <a:lumOff val="5000"/>
                  </a:schemeClr>
                </a:solidFill>
                <a:cs typeface="+mn-ea"/>
                <a:sym typeface="+mn-lt"/>
              </a:rPr>
              <a:t>(</a:t>
            </a:r>
            <a:r>
              <a:rPr lang="zh-CN" altLang="en-US" sz="2600" dirty="0">
                <a:solidFill>
                  <a:schemeClr val="tx1">
                    <a:lumMod val="95000"/>
                    <a:lumOff val="5000"/>
                  </a:schemeClr>
                </a:solidFill>
                <a:cs typeface="+mn-ea"/>
                <a:sym typeface="+mn-lt"/>
              </a:rPr>
              <a:t>光照变化和动态物体</a:t>
            </a:r>
            <a:r>
              <a:rPr lang="en-US" sz="2600" dirty="0">
                <a:solidFill>
                  <a:schemeClr val="tx1">
                    <a:lumMod val="95000"/>
                    <a:lumOff val="5000"/>
                  </a:schemeClr>
                </a:solidFill>
                <a:cs typeface="+mn-ea"/>
                <a:sym typeface="+mn-lt"/>
              </a:rPr>
              <a:t>)</a:t>
            </a:r>
            <a:endParaRPr lang="en-US" sz="2600" dirty="0">
              <a:solidFill>
                <a:schemeClr val="tx1">
                  <a:lumMod val="95000"/>
                  <a:lumOff val="5000"/>
                </a:schemeClr>
              </a:solidFill>
              <a:cs typeface="+mn-ea"/>
              <a:sym typeface="+mn-lt"/>
            </a:endParaRPr>
          </a:p>
        </p:txBody>
      </p:sp>
      <p:sp>
        <p:nvSpPr>
          <p:cNvPr id="100" name="文本框 99"/>
          <p:cNvSpPr txBox="1"/>
          <p:nvPr/>
        </p:nvSpPr>
        <p:spPr>
          <a:xfrm>
            <a:off x="401320" y="1117600"/>
            <a:ext cx="11460480" cy="2306955"/>
          </a:xfrm>
          <a:prstGeom prst="rect">
            <a:avLst/>
          </a:prstGeom>
          <a:noFill/>
          <a:ln w="9525">
            <a:noFill/>
          </a:ln>
        </p:spPr>
        <p:txBody>
          <a:bodyPr wrap="square">
            <a:spAutoFit/>
          </a:bodyPr>
          <a:p>
            <a:pPr indent="0"/>
            <a:r>
              <a:rPr lang="zh-CN" sz="2400" b="0">
                <a:solidFill>
                  <a:srgbClr val="0000FF"/>
                </a:solidFill>
                <a:latin typeface="Calibri" panose="020F0502020204030204" charset="0"/>
                <a:ea typeface="宋体" panose="02010600030101010101" pitchFamily="2" charset="-122"/>
              </a:rPr>
              <a:t>背景</a:t>
            </a:r>
            <a:r>
              <a:rPr sz="2400" b="0">
                <a:latin typeface="Calibri" panose="020F0502020204030204" charset="0"/>
                <a:ea typeface="宋体" panose="02010600030101010101" pitchFamily="2" charset="-122"/>
              </a:rPr>
              <a:t>：原始NeRF在室外场景应用遇到的两个问题：</a:t>
            </a:r>
            <a:endParaRPr sz="2400" b="0">
              <a:latin typeface="Calibri" panose="020F0502020204030204" charset="0"/>
              <a:ea typeface="宋体" panose="02010600030101010101" pitchFamily="2" charset="-122"/>
            </a:endParaRPr>
          </a:p>
          <a:p>
            <a:pPr indent="0"/>
            <a:r>
              <a:rPr lang="en-US" sz="2400" b="0">
                <a:latin typeface="Calibri" panose="020F0502020204030204" charset="0"/>
                <a:ea typeface="宋体" panose="02010600030101010101" pitchFamily="2" charset="-122"/>
              </a:rPr>
              <a:t>             </a:t>
            </a:r>
            <a:r>
              <a:rPr sz="2400" b="0">
                <a:highlight>
                  <a:srgbClr val="FFFF00"/>
                </a:highlight>
                <a:latin typeface="Calibri" panose="020F0502020204030204" charset="0"/>
                <a:ea typeface="宋体" panose="02010600030101010101" pitchFamily="2" charset="-122"/>
              </a:rPr>
              <a:t>光度变化</a:t>
            </a:r>
            <a:r>
              <a:rPr sz="2400" b="0">
                <a:latin typeface="Calibri" panose="020F0502020204030204" charset="0"/>
                <a:ea typeface="宋体" panose="02010600030101010101" pitchFamily="2" charset="-122"/>
              </a:rPr>
              <a:t>：一天中的时间和大气条件直接影响场景中物体的照明(以及因此产</a:t>
            </a:r>
            <a:endParaRPr sz="2400" b="0">
              <a:latin typeface="Calibri" panose="020F0502020204030204" charset="0"/>
              <a:ea typeface="宋体" panose="02010600030101010101" pitchFamily="2" charset="-122"/>
            </a:endParaRPr>
          </a:p>
          <a:p>
            <a:pPr indent="0"/>
            <a:r>
              <a:rPr sz="2400" b="0">
                <a:latin typeface="Calibri" panose="020F0502020204030204" charset="0"/>
                <a:ea typeface="宋体" panose="02010600030101010101" pitchFamily="2" charset="-122"/>
              </a:rPr>
              <a:t> </a:t>
            </a:r>
            <a:r>
              <a:rPr lang="en-US" sz="2400" b="0">
                <a:latin typeface="Calibri" panose="020F0502020204030204" charset="0"/>
                <a:ea typeface="宋体" panose="02010600030101010101" pitchFamily="2" charset="-122"/>
              </a:rPr>
              <a:t>                                 </a:t>
            </a:r>
            <a:r>
              <a:rPr sz="2400" b="0">
                <a:latin typeface="Calibri" panose="020F0502020204030204" charset="0"/>
                <a:ea typeface="宋体" panose="02010600030101010101" pitchFamily="2" charset="-122"/>
              </a:rPr>
              <a:t>生的辐射)，可能导致额外的光度不一致。这个指的是，</a:t>
            </a:r>
            <a:r>
              <a:rPr sz="2400" b="0">
                <a:highlight>
                  <a:srgbClr val="FFFF00"/>
                </a:highlight>
                <a:latin typeface="Calibri" panose="020F0502020204030204" charset="0"/>
                <a:ea typeface="宋体" panose="02010600030101010101" pitchFamily="2" charset="-122"/>
              </a:rPr>
              <a:t>原始NeRF</a:t>
            </a:r>
            <a:endParaRPr sz="2400" b="0">
              <a:highlight>
                <a:srgbClr val="FFFF00"/>
              </a:highlight>
              <a:latin typeface="Calibri" panose="020F0502020204030204" charset="0"/>
              <a:ea typeface="宋体" panose="02010600030101010101" pitchFamily="2" charset="-122"/>
            </a:endParaRPr>
          </a:p>
          <a:p>
            <a:pPr indent="0"/>
            <a:r>
              <a:rPr sz="2400" b="0">
                <a:latin typeface="Calibri" panose="020F0502020204030204" charset="0"/>
                <a:ea typeface="宋体" panose="02010600030101010101" pitchFamily="2" charset="-122"/>
              </a:rPr>
              <a:t> </a:t>
            </a:r>
            <a:r>
              <a:rPr lang="en-US" sz="2400" b="0">
                <a:latin typeface="Calibri" panose="020F0502020204030204" charset="0"/>
                <a:ea typeface="宋体" panose="02010600030101010101" pitchFamily="2" charset="-122"/>
              </a:rPr>
              <a:t>                                </a:t>
            </a:r>
            <a:r>
              <a:rPr lang="en-US" sz="2400" b="0">
                <a:highlight>
                  <a:srgbClr val="FFFF00"/>
                </a:highlight>
                <a:latin typeface="Calibri" panose="020F0502020204030204" charset="0"/>
                <a:ea typeface="宋体" panose="02010600030101010101" pitchFamily="2" charset="-122"/>
              </a:rPr>
              <a:t> </a:t>
            </a:r>
            <a:r>
              <a:rPr sz="2400" b="0">
                <a:highlight>
                  <a:srgbClr val="FFFF00"/>
                </a:highlight>
                <a:latin typeface="Calibri" panose="020F0502020204030204" charset="0"/>
                <a:ea typeface="宋体" panose="02010600030101010101" pitchFamily="2" charset="-122"/>
              </a:rPr>
              <a:t>算法对于输入图片要求是光照条件具备一致性</a:t>
            </a:r>
            <a:r>
              <a:rPr sz="2400" b="0">
                <a:latin typeface="Calibri" panose="020F0502020204030204" charset="0"/>
                <a:ea typeface="宋体" panose="02010600030101010101" pitchFamily="2" charset="-122"/>
              </a:rPr>
              <a:t>，而在</a:t>
            </a:r>
            <a:r>
              <a:rPr sz="2400" b="0">
                <a:highlight>
                  <a:srgbClr val="FFFF00"/>
                </a:highlight>
                <a:latin typeface="Calibri" panose="020F0502020204030204" charset="0"/>
                <a:ea typeface="宋体" panose="02010600030101010101" pitchFamily="2" charset="-122"/>
              </a:rPr>
              <a:t>室外的数据集</a:t>
            </a:r>
            <a:endParaRPr sz="2400" b="0">
              <a:highlight>
                <a:srgbClr val="FFFF00"/>
              </a:highlight>
              <a:latin typeface="Calibri" panose="020F0502020204030204" charset="0"/>
              <a:ea typeface="宋体" panose="02010600030101010101" pitchFamily="2" charset="-122"/>
            </a:endParaRPr>
          </a:p>
          <a:p>
            <a:pPr indent="0"/>
            <a:r>
              <a:rPr sz="2400" b="0">
                <a:latin typeface="Calibri" panose="020F0502020204030204" charset="0"/>
                <a:ea typeface="宋体" panose="02010600030101010101" pitchFamily="2" charset="-122"/>
              </a:rPr>
              <a:t> </a:t>
            </a:r>
            <a:r>
              <a:rPr lang="en-US" sz="2400" b="0">
                <a:latin typeface="Calibri" panose="020F0502020204030204" charset="0"/>
                <a:ea typeface="宋体" panose="02010600030101010101" pitchFamily="2" charset="-122"/>
              </a:rPr>
              <a:t>                                 </a:t>
            </a:r>
            <a:r>
              <a:rPr sz="2400" b="0">
                <a:highlight>
                  <a:srgbClr val="FFFF00"/>
                </a:highlight>
                <a:latin typeface="Calibri" panose="020F0502020204030204" charset="0"/>
                <a:ea typeface="宋体" panose="02010600030101010101" pitchFamily="2" charset="-122"/>
              </a:rPr>
              <a:t>上这一点是很难保证</a:t>
            </a:r>
            <a:r>
              <a:rPr sz="2400" b="0">
                <a:latin typeface="Calibri" panose="020F0502020204030204" charset="0"/>
                <a:ea typeface="宋体" panose="02010600030101010101" pitchFamily="2" charset="-122"/>
              </a:rPr>
              <a:t>的</a:t>
            </a:r>
            <a:r>
              <a:rPr lang="zh-CN" sz="2400" b="0">
                <a:latin typeface="Calibri" panose="020F0502020204030204" charset="0"/>
                <a:ea typeface="宋体" panose="02010600030101010101" pitchFamily="2" charset="-122"/>
              </a:rPr>
              <a:t>。</a:t>
            </a:r>
            <a:endParaRPr sz="2400" b="0">
              <a:latin typeface="Calibri" panose="020F0502020204030204" charset="0"/>
              <a:ea typeface="宋体" panose="02010600030101010101" pitchFamily="2" charset="-122"/>
            </a:endParaRPr>
          </a:p>
          <a:p>
            <a:pPr indent="0"/>
            <a:r>
              <a:rPr lang="en-US" sz="2400" b="0">
                <a:latin typeface="Calibri" panose="020F0502020204030204" charset="0"/>
                <a:ea typeface="宋体" panose="02010600030101010101" pitchFamily="2" charset="-122"/>
              </a:rPr>
              <a:t>             </a:t>
            </a:r>
            <a:r>
              <a:rPr sz="2400" b="0">
                <a:highlight>
                  <a:srgbClr val="FFFF00"/>
                </a:highlight>
                <a:latin typeface="Calibri" panose="020F0502020204030204" charset="0"/>
                <a:ea typeface="宋体" panose="02010600030101010101" pitchFamily="2" charset="-122"/>
              </a:rPr>
              <a:t>瞬时物体</a:t>
            </a:r>
            <a:r>
              <a:rPr sz="2400" b="0">
                <a:latin typeface="Calibri" panose="020F0502020204030204" charset="0"/>
                <a:ea typeface="宋体" panose="02010600030101010101" pitchFamily="2" charset="-122"/>
              </a:rPr>
              <a:t>：在室外场景中拍摄经常会遇到动态物体这遮挡</a:t>
            </a:r>
            <a:endParaRPr sz="2400" b="0">
              <a:latin typeface="Calibri" panose="020F0502020204030204" charset="0"/>
              <a:ea typeface="宋体" panose="02010600030101010101" pitchFamily="2" charset="-122"/>
            </a:endParaRPr>
          </a:p>
        </p:txBody>
      </p:sp>
      <p:sp>
        <p:nvSpPr>
          <p:cNvPr id="5" name="文本框 4"/>
          <p:cNvSpPr txBox="1"/>
          <p:nvPr/>
        </p:nvSpPr>
        <p:spPr>
          <a:xfrm>
            <a:off x="1082040" y="3961130"/>
            <a:ext cx="4957445" cy="2230120"/>
          </a:xfrm>
          <a:prstGeom prst="rect">
            <a:avLst/>
          </a:prstGeom>
          <a:noFill/>
          <a:ln w="9525">
            <a:noFill/>
          </a:ln>
        </p:spPr>
        <p:txBody>
          <a:bodyPr wrap="square">
            <a:noAutofit/>
          </a:bodyPr>
          <a:p>
            <a:pPr indent="0"/>
            <a:r>
              <a:rPr lang="zh-CN" sz="2400" b="0">
                <a:solidFill>
                  <a:srgbClr val="0000FF"/>
                </a:solidFill>
                <a:latin typeface="Calibri" panose="020F0502020204030204" charset="0"/>
                <a:ea typeface="宋体" panose="02010600030101010101" pitchFamily="2" charset="-122"/>
              </a:rPr>
              <a:t>创新</a:t>
            </a:r>
            <a:r>
              <a:rPr sz="2400" b="0">
                <a:latin typeface="Calibri" panose="020F0502020204030204" charset="0"/>
                <a:ea typeface="宋体" panose="02010600030101010101" pitchFamily="2" charset="-122"/>
              </a:rPr>
              <a:t>：</a:t>
            </a:r>
            <a:r>
              <a:rPr sz="2400" b="0">
                <a:highlight>
                  <a:srgbClr val="FFFF00"/>
                </a:highlight>
                <a:latin typeface="Calibri" panose="020F0502020204030204" charset="0"/>
                <a:ea typeface="宋体" panose="02010600030101010101" pitchFamily="2" charset="-122"/>
              </a:rPr>
              <a:t>允许图像相关的外观和光照变化</a:t>
            </a:r>
            <a:r>
              <a:rPr sz="2400" b="0">
                <a:latin typeface="Calibri" panose="020F0502020204030204" charset="0"/>
                <a:ea typeface="宋体" panose="02010600030101010101" pitchFamily="2" charset="-122"/>
              </a:rPr>
              <a:t>，显式地模拟图像之间的光度差异，</a:t>
            </a:r>
            <a:r>
              <a:rPr sz="2400" b="0">
                <a:highlight>
                  <a:srgbClr val="FFFF00"/>
                </a:highlight>
                <a:latin typeface="Calibri" panose="020F0502020204030204" charset="0"/>
                <a:ea typeface="宋体" panose="02010600030101010101" pitchFamily="2" charset="-122"/>
              </a:rPr>
              <a:t>允许瞬时物体</a:t>
            </a:r>
            <a:r>
              <a:rPr sz="2400" b="0">
                <a:latin typeface="Calibri" panose="020F0502020204030204" charset="0"/>
                <a:ea typeface="宋体" panose="02010600030101010101" pitchFamily="2" charset="-122"/>
              </a:rPr>
              <a:t>被联合估计并从3D世界的静态表示中分离出来</a:t>
            </a:r>
            <a:endParaRPr sz="2400" b="0">
              <a:latin typeface="Calibri" panose="020F0502020204030204" charset="0"/>
              <a:ea typeface="宋体" panose="02010600030101010101" pitchFamily="2" charset="-122"/>
            </a:endParaRPr>
          </a:p>
        </p:txBody>
      </p:sp>
      <p:pic>
        <p:nvPicPr>
          <p:cNvPr id="7" name="图片 6"/>
          <p:cNvPicPr/>
          <p:nvPr/>
        </p:nvPicPr>
        <p:blipFill>
          <a:blip r:embed="rId1"/>
          <a:stretch>
            <a:fillRect/>
          </a:stretch>
        </p:blipFill>
        <p:spPr>
          <a:xfrm>
            <a:off x="6212205" y="3424555"/>
            <a:ext cx="5274945" cy="26930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686943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改进</a:t>
            </a:r>
            <a:r>
              <a:rPr lang="en-US" altLang="zh-CN" sz="2600" dirty="0">
                <a:solidFill>
                  <a:schemeClr val="tx1">
                    <a:lumMod val="95000"/>
                    <a:lumOff val="5000"/>
                  </a:schemeClr>
                </a:solidFill>
                <a:cs typeface="+mn-ea"/>
                <a:sym typeface="+mn-lt"/>
              </a:rPr>
              <a:t> -- </a:t>
            </a:r>
            <a:r>
              <a:rPr sz="2600" dirty="0">
                <a:solidFill>
                  <a:schemeClr val="tx1">
                    <a:lumMod val="95000"/>
                    <a:lumOff val="5000"/>
                  </a:schemeClr>
                </a:solidFill>
                <a:cs typeface="+mn-ea"/>
                <a:sym typeface="+mn-lt"/>
              </a:rPr>
              <a:t>Wild-NeRF</a:t>
            </a:r>
            <a:r>
              <a:rPr lang="en-US" sz="2600" dirty="0">
                <a:solidFill>
                  <a:schemeClr val="tx1">
                    <a:lumMod val="95000"/>
                    <a:lumOff val="5000"/>
                  </a:schemeClr>
                </a:solidFill>
                <a:cs typeface="+mn-ea"/>
                <a:sym typeface="+mn-lt"/>
              </a:rPr>
              <a:t>(</a:t>
            </a:r>
            <a:r>
              <a:rPr lang="zh-CN" altLang="en-US" sz="2600" dirty="0">
                <a:solidFill>
                  <a:schemeClr val="tx1">
                    <a:lumMod val="95000"/>
                    <a:lumOff val="5000"/>
                  </a:schemeClr>
                </a:solidFill>
                <a:cs typeface="+mn-ea"/>
                <a:sym typeface="+mn-lt"/>
              </a:rPr>
              <a:t>光照变化和动态物体</a:t>
            </a:r>
            <a:r>
              <a:rPr lang="en-US" sz="2600" dirty="0">
                <a:solidFill>
                  <a:schemeClr val="tx1">
                    <a:lumMod val="95000"/>
                    <a:lumOff val="5000"/>
                  </a:schemeClr>
                </a:solidFill>
                <a:cs typeface="+mn-ea"/>
                <a:sym typeface="+mn-lt"/>
              </a:rPr>
              <a:t>)</a:t>
            </a:r>
            <a:endParaRPr lang="en-US" sz="2600" dirty="0">
              <a:solidFill>
                <a:schemeClr val="tx1">
                  <a:lumMod val="95000"/>
                  <a:lumOff val="5000"/>
                </a:schemeClr>
              </a:solidFill>
              <a:cs typeface="+mn-ea"/>
              <a:sym typeface="+mn-lt"/>
            </a:endParaRPr>
          </a:p>
        </p:txBody>
      </p:sp>
      <p:sp>
        <p:nvSpPr>
          <p:cNvPr id="103" name="文本框 102"/>
          <p:cNvSpPr txBox="1"/>
          <p:nvPr/>
        </p:nvSpPr>
        <p:spPr>
          <a:xfrm>
            <a:off x="746125" y="1013460"/>
            <a:ext cx="10615930" cy="1739900"/>
          </a:xfrm>
          <a:prstGeom prst="rect">
            <a:avLst/>
          </a:prstGeom>
          <a:noFill/>
          <a:ln w="9525">
            <a:noFill/>
          </a:ln>
        </p:spPr>
        <p:txBody>
          <a:bodyPr>
            <a:noAutofit/>
          </a:bodyPr>
          <a:p>
            <a:pPr indent="0"/>
            <a:r>
              <a:rPr lang="zh-CN" sz="2400" b="0">
                <a:solidFill>
                  <a:srgbClr val="0000FF"/>
                </a:solidFill>
                <a:latin typeface="Calibri" panose="020F0502020204030204" charset="0"/>
                <a:ea typeface="宋体" panose="02010600030101010101" pitchFamily="2" charset="-122"/>
              </a:rPr>
              <a:t>结论：</a:t>
            </a:r>
            <a:r>
              <a:rPr lang="zh-CN" sz="2400" b="0">
                <a:latin typeface="Calibri" panose="020F0502020204030204" charset="0"/>
                <a:ea typeface="宋体" panose="02010600030101010101" pitchFamily="2" charset="-122"/>
              </a:rPr>
              <a:t>我们学习了每幅图像的潜在嵌入捕获在野外数据中经常出现的光度外观变化，并将场景分解为依赖图像的和共享组件，以允许我们的模型从</a:t>
            </a:r>
            <a:r>
              <a:rPr lang="zh-CN" sz="2400" b="0">
                <a:highlight>
                  <a:srgbClr val="FFFF00"/>
                </a:highlight>
                <a:latin typeface="Calibri" panose="020F0502020204030204" charset="0"/>
                <a:ea typeface="宋体" panose="02010600030101010101" pitchFamily="2" charset="-122"/>
              </a:rPr>
              <a:t>静态场景中分离瞬态元素</a:t>
            </a:r>
            <a:r>
              <a:rPr lang="zh-CN" sz="2400" b="0">
                <a:latin typeface="Calibri" panose="020F0502020204030204" charset="0"/>
                <a:ea typeface="宋体" panose="02010600030101010101" pitchFamily="2" charset="-122"/>
              </a:rPr>
              <a:t>。对真实世界（和合成）数据的实验评估表明，与以前的最先进的方法相比，有显著的定性和定量改进。</a:t>
            </a:r>
            <a:endParaRPr lang="zh-CN" altLang="en-US" sz="2400" b="0">
              <a:latin typeface="Calibri" panose="020F0502020204030204" charset="0"/>
              <a:ea typeface="宋体" panose="02010600030101010101" pitchFamily="2" charset="-122"/>
            </a:endParaRPr>
          </a:p>
        </p:txBody>
      </p:sp>
      <p:pic>
        <p:nvPicPr>
          <p:cNvPr id="4" name="图片 -2147482599"/>
          <p:cNvPicPr>
            <a:picLocks noChangeAspect="1"/>
          </p:cNvPicPr>
          <p:nvPr/>
        </p:nvPicPr>
        <p:blipFill>
          <a:blip r:embed="rId1"/>
          <a:stretch>
            <a:fillRect/>
          </a:stretch>
        </p:blipFill>
        <p:spPr>
          <a:xfrm>
            <a:off x="1804670" y="788035"/>
            <a:ext cx="8141970" cy="53727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7556500" y="-15671"/>
            <a:ext cx="4644781" cy="6887166"/>
            <a:chOff x="7871422" y="-15671"/>
            <a:chExt cx="4329859" cy="6887166"/>
          </a:xfrm>
        </p:grpSpPr>
        <p:sp>
          <p:nvSpPr>
            <p:cNvPr id="23" name="任意多边形: 形状 2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0" name="任意多边形: 形状 39"/>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2" name="任意多边形: 形状 61"/>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77" name="文本框 76"/>
          <p:cNvSpPr txBox="1"/>
          <p:nvPr/>
        </p:nvSpPr>
        <p:spPr>
          <a:xfrm>
            <a:off x="3015147" y="3035640"/>
            <a:ext cx="5839404" cy="1106805"/>
          </a:xfrm>
          <a:prstGeom prst="rect">
            <a:avLst/>
          </a:prstGeom>
          <a:noFill/>
        </p:spPr>
        <p:txBody>
          <a:bodyPr wrap="square" rtlCol="0">
            <a:spAutoFit/>
          </a:bodyPr>
          <a:lstStyle/>
          <a:p>
            <a:r>
              <a:rPr lang="zh-CN" altLang="en-US" sz="6600" dirty="0">
                <a:solidFill>
                  <a:schemeClr val="accent5">
                    <a:lumMod val="75000"/>
                  </a:schemeClr>
                </a:solidFill>
              </a:rPr>
              <a:t>结束</a:t>
            </a:r>
            <a:endParaRPr lang="zh-CN" altLang="en-US" sz="6600" dirty="0">
              <a:solidFill>
                <a:schemeClr val="accent5">
                  <a:lumMod val="75000"/>
                </a:schemeClr>
              </a:solidFill>
            </a:endParaRPr>
          </a:p>
        </p:txBody>
      </p:sp>
      <p:grpSp>
        <p:nvGrpSpPr>
          <p:cNvPr id="79" name="组合 78"/>
          <p:cNvGrpSpPr/>
          <p:nvPr/>
        </p:nvGrpSpPr>
        <p:grpSpPr>
          <a:xfrm rot="1343853">
            <a:off x="540698" y="462274"/>
            <a:ext cx="523367" cy="501892"/>
            <a:chOff x="1371600" y="2418874"/>
            <a:chExt cx="523367" cy="501892"/>
          </a:xfrm>
          <a:solidFill>
            <a:srgbClr val="435FA9"/>
          </a:solidFill>
        </p:grpSpPr>
        <p:grpSp>
          <p:nvGrpSpPr>
            <p:cNvPr id="80" name="组合 79"/>
            <p:cNvGrpSpPr/>
            <p:nvPr/>
          </p:nvGrpSpPr>
          <p:grpSpPr>
            <a:xfrm>
              <a:off x="1371600" y="2418874"/>
              <a:ext cx="523367" cy="45719"/>
              <a:chOff x="1371600" y="2387600"/>
              <a:chExt cx="881386" cy="76994"/>
            </a:xfrm>
            <a:grpFill/>
          </p:grpSpPr>
          <p:sp>
            <p:nvSpPr>
              <p:cNvPr id="116" name="椭圆 115"/>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8" name="椭圆 117"/>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9" name="椭圆 118"/>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0" name="椭圆 119"/>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1" name="椭圆 120"/>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1" name="组合 80"/>
            <p:cNvGrpSpPr/>
            <p:nvPr/>
          </p:nvGrpSpPr>
          <p:grpSpPr>
            <a:xfrm>
              <a:off x="1371600" y="2601344"/>
              <a:ext cx="523367" cy="45719"/>
              <a:chOff x="1371600" y="2387600"/>
              <a:chExt cx="881386" cy="76994"/>
            </a:xfrm>
            <a:grpFill/>
          </p:grpSpPr>
          <p:sp>
            <p:nvSpPr>
              <p:cNvPr id="110" name="椭圆 109"/>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2" name="椭圆 111"/>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3" name="椭圆 112"/>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4" name="椭圆 113"/>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5" name="椭圆 114"/>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2" name="组合 81"/>
            <p:cNvGrpSpPr/>
            <p:nvPr/>
          </p:nvGrpSpPr>
          <p:grpSpPr>
            <a:xfrm>
              <a:off x="1371600" y="2510109"/>
              <a:ext cx="523367" cy="45719"/>
              <a:chOff x="1371600" y="2387600"/>
              <a:chExt cx="881386" cy="76994"/>
            </a:xfrm>
            <a:grpFill/>
          </p:grpSpPr>
          <p:sp>
            <p:nvSpPr>
              <p:cNvPr id="104" name="椭圆 103"/>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6" name="椭圆 105"/>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7" name="椭圆 106"/>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8" name="椭圆 107"/>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9" name="椭圆 108"/>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3" name="组合 82"/>
            <p:cNvGrpSpPr/>
            <p:nvPr/>
          </p:nvGrpSpPr>
          <p:grpSpPr>
            <a:xfrm>
              <a:off x="1371600" y="2783814"/>
              <a:ext cx="523367" cy="45719"/>
              <a:chOff x="1371600" y="2387600"/>
              <a:chExt cx="881386" cy="76994"/>
            </a:xfrm>
            <a:grpFill/>
          </p:grpSpPr>
          <p:sp>
            <p:nvSpPr>
              <p:cNvPr id="98" name="椭圆 97"/>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0" name="椭圆 99"/>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1" name="椭圆 100"/>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2" name="椭圆 101"/>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3" name="椭圆 102"/>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4" name="组合 83"/>
            <p:cNvGrpSpPr/>
            <p:nvPr/>
          </p:nvGrpSpPr>
          <p:grpSpPr>
            <a:xfrm>
              <a:off x="1371600" y="2875047"/>
              <a:ext cx="523367" cy="45719"/>
              <a:chOff x="1371600" y="2387600"/>
              <a:chExt cx="881386" cy="76994"/>
            </a:xfrm>
            <a:grpFill/>
          </p:grpSpPr>
          <p:sp>
            <p:nvSpPr>
              <p:cNvPr id="92" name="椭圆 91"/>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4" name="椭圆 93"/>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5" name="椭圆 94"/>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6" name="椭圆 95"/>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7" name="椭圆 96"/>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5" name="组合 84"/>
            <p:cNvGrpSpPr/>
            <p:nvPr/>
          </p:nvGrpSpPr>
          <p:grpSpPr>
            <a:xfrm>
              <a:off x="1371600" y="2692579"/>
              <a:ext cx="523367" cy="45719"/>
              <a:chOff x="1371600" y="2387600"/>
              <a:chExt cx="881386" cy="76994"/>
            </a:xfrm>
            <a:grpFill/>
          </p:grpSpPr>
          <p:sp>
            <p:nvSpPr>
              <p:cNvPr id="86" name="椭圆 85"/>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8" name="椭圆 87"/>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9" name="椭圆 88"/>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0" name="椭圆 89"/>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1" name="椭圆 90"/>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三维重建</a:t>
            </a:r>
            <a:endParaRPr lang="zh-CN" altLang="en-US" sz="2600" dirty="0">
              <a:solidFill>
                <a:schemeClr val="tx1">
                  <a:lumMod val="95000"/>
                  <a:lumOff val="5000"/>
                </a:schemeClr>
              </a:solidFill>
              <a:cs typeface="+mn-ea"/>
              <a:sym typeface="+mn-lt"/>
            </a:endParaRPr>
          </a:p>
        </p:txBody>
      </p:sp>
      <p:sp>
        <p:nvSpPr>
          <p:cNvPr id="5" name="文本框 4"/>
          <p:cNvSpPr txBox="1"/>
          <p:nvPr/>
        </p:nvSpPr>
        <p:spPr>
          <a:xfrm>
            <a:off x="1987550" y="3296920"/>
            <a:ext cx="3601720" cy="982345"/>
          </a:xfrm>
          <a:prstGeom prst="rect">
            <a:avLst/>
          </a:prstGeom>
          <a:noFill/>
        </p:spPr>
        <p:txBody>
          <a:bodyPr wrap="square" rtlCol="0">
            <a:noAutofit/>
          </a:bodyPr>
          <a:p>
            <a:r>
              <a:rPr lang="zh-CN" altLang="en-US" sz="3200">
                <a:latin typeface="楷体" panose="02010609060101010101" charset="-122"/>
                <a:ea typeface="楷体" panose="02010609060101010101" charset="-122"/>
              </a:rPr>
              <a:t>建模</a:t>
            </a:r>
            <a:endParaRPr lang="zh-CN" altLang="en-US" sz="3200">
              <a:latin typeface="楷体" panose="02010609060101010101" charset="-122"/>
              <a:ea typeface="楷体" panose="02010609060101010101" charset="-122"/>
            </a:endParaRPr>
          </a:p>
        </p:txBody>
      </p:sp>
      <p:sp>
        <p:nvSpPr>
          <p:cNvPr id="7" name="文本框 6"/>
          <p:cNvSpPr txBox="1"/>
          <p:nvPr/>
        </p:nvSpPr>
        <p:spPr>
          <a:xfrm>
            <a:off x="2274570" y="2442210"/>
            <a:ext cx="958850" cy="699135"/>
          </a:xfrm>
          <a:prstGeom prst="rect">
            <a:avLst/>
          </a:prstGeom>
          <a:noFill/>
        </p:spPr>
        <p:txBody>
          <a:bodyPr wrap="none" rtlCol="0" anchor="t">
            <a:noAutofit/>
          </a:bodyPr>
          <a:p>
            <a:r>
              <a:rPr lang="zh-CN" altLang="en-US" sz="4000">
                <a:latin typeface="Arial" panose="020B0604020202020204" pitchFamily="34" charset="0"/>
                <a:cs typeface="Arial" panose="020B0604020202020204" pitchFamily="34" charset="0"/>
              </a:rPr>
              <a:t>↓</a:t>
            </a:r>
            <a:endParaRPr lang="zh-CN" altLang="en-US" sz="4000">
              <a:latin typeface="Arial" panose="020B0604020202020204" pitchFamily="34" charset="0"/>
              <a:cs typeface="Arial" panose="020B0604020202020204" pitchFamily="34" charset="0"/>
            </a:endParaRPr>
          </a:p>
        </p:txBody>
      </p:sp>
      <p:graphicFrame>
        <p:nvGraphicFramePr>
          <p:cNvPr id="8" name="对象 7">
            <a:hlinkClick r:id="" action="ppaction://ole?verb="/>
          </p:cNvPr>
          <p:cNvGraphicFramePr>
            <a:graphicFrameLocks noChangeAspect="1"/>
          </p:cNvGraphicFramePr>
          <p:nvPr/>
        </p:nvGraphicFramePr>
        <p:xfrm>
          <a:off x="2942590" y="2891790"/>
          <a:ext cx="2263140" cy="1201420"/>
        </p:xfrm>
        <a:graphic>
          <a:graphicData uri="http://schemas.openxmlformats.org/presentationml/2006/ole">
            <mc:AlternateContent xmlns:mc="http://schemas.openxmlformats.org/markup-compatibility/2006">
              <mc:Choice xmlns:v="urn:schemas-microsoft-com:vml" Requires="v">
                <p:oleObj spid="_x0000_s1025" name="" r:id="rId1" imgW="2734310" imgH="1447165" progId="Equation.KSEE3">
                  <p:embed/>
                </p:oleObj>
              </mc:Choice>
              <mc:Fallback>
                <p:oleObj name="" r:id="rId1" imgW="2734310" imgH="1447165" progId="Equation.KSEE3">
                  <p:embed/>
                  <p:pic>
                    <p:nvPicPr>
                      <p:cNvPr id="0" name="图片 1024"/>
                      <p:cNvPicPr/>
                      <p:nvPr/>
                    </p:nvPicPr>
                    <p:blipFill>
                      <a:blip r:embed="rId2"/>
                      <a:stretch>
                        <a:fillRect/>
                      </a:stretch>
                    </p:blipFill>
                    <p:spPr>
                      <a:xfrm>
                        <a:off x="2942590" y="2891790"/>
                        <a:ext cx="2263140" cy="1201420"/>
                      </a:xfrm>
                      <a:prstGeom prst="rect">
                        <a:avLst/>
                      </a:prstGeom>
                    </p:spPr>
                  </p:pic>
                </p:oleObj>
              </mc:Fallback>
            </mc:AlternateContent>
          </a:graphicData>
        </a:graphic>
      </p:graphicFrame>
      <p:pic>
        <p:nvPicPr>
          <p:cNvPr id="9" name="图片 8"/>
          <p:cNvPicPr>
            <a:picLocks noChangeAspect="1"/>
          </p:cNvPicPr>
          <p:nvPr>
            <p:custDataLst>
              <p:tags r:id="rId3"/>
            </p:custDataLst>
          </p:nvPr>
        </p:nvPicPr>
        <p:blipFill>
          <a:blip r:embed="rId4"/>
          <a:stretch>
            <a:fillRect/>
          </a:stretch>
        </p:blipFill>
        <p:spPr>
          <a:xfrm>
            <a:off x="5464810" y="2650490"/>
            <a:ext cx="6462395" cy="3623945"/>
          </a:xfrm>
          <a:prstGeom prst="rect">
            <a:avLst/>
          </a:prstGeom>
        </p:spPr>
      </p:pic>
      <p:graphicFrame>
        <p:nvGraphicFramePr>
          <p:cNvPr id="10" name="对象 9">
            <a:hlinkClick r:id="" action="ppaction://ole?verb="/>
          </p:cNvPr>
          <p:cNvGraphicFramePr>
            <a:graphicFrameLocks noChangeAspect="1"/>
          </p:cNvGraphicFramePr>
          <p:nvPr/>
        </p:nvGraphicFramePr>
        <p:xfrm>
          <a:off x="573405" y="1054735"/>
          <a:ext cx="7233285" cy="1383665"/>
        </p:xfrm>
        <a:graphic>
          <a:graphicData uri="http://schemas.openxmlformats.org/presentationml/2006/ole">
            <mc:AlternateContent xmlns:mc="http://schemas.openxmlformats.org/markup-compatibility/2006">
              <mc:Choice xmlns:v="urn:schemas-microsoft-com:vml" Requires="v">
                <p:oleObj spid="_x0000_s1026" name="" r:id="rId5" imgW="1993900" imgH="381000" progId="Equation.KSEE3">
                  <p:embed/>
                </p:oleObj>
              </mc:Choice>
              <mc:Fallback>
                <p:oleObj name="" r:id="rId5" imgW="1993900" imgH="381000" progId="Equation.KSEE3">
                  <p:embed/>
                  <p:pic>
                    <p:nvPicPr>
                      <p:cNvPr id="0" name="图片 1025"/>
                      <p:cNvPicPr/>
                      <p:nvPr/>
                    </p:nvPicPr>
                    <p:blipFill>
                      <a:blip r:embed="rId6"/>
                      <a:stretch>
                        <a:fillRect/>
                      </a:stretch>
                    </p:blipFill>
                    <p:spPr>
                      <a:xfrm>
                        <a:off x="573405" y="1054735"/>
                        <a:ext cx="7233285" cy="138366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63625"/>
            <a:ext cx="10529570" cy="3423920"/>
          </a:xfrm>
          <a:prstGeom prst="rect">
            <a:avLst/>
          </a:prstGeom>
          <a:noFill/>
          <a:ln w="9525">
            <a:noFill/>
          </a:ln>
        </p:spPr>
        <p:txBody>
          <a:bodyPr wrap="square">
            <a:noAutofit/>
          </a:bodyPr>
          <a:p>
            <a:pPr indent="0" fontAlgn="auto">
              <a:lnSpc>
                <a:spcPct val="150000"/>
              </a:lnSpc>
              <a:buClrTx/>
              <a:buSzTx/>
              <a:buFont typeface="+mj-ea"/>
              <a:buNone/>
            </a:pPr>
            <a:r>
              <a:rPr 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(1)</a:t>
            </a:r>
            <a:r>
              <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几何表征：</a:t>
            </a:r>
            <a:r>
              <a:rPr 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endParaRPr 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graphicFrame>
        <p:nvGraphicFramePr>
          <p:cNvPr id="8" name="对象 7">
            <a:hlinkClick r:id="" action="ppaction://ole?verb="/>
          </p:cNvPr>
          <p:cNvGraphicFramePr>
            <a:graphicFrameLocks noChangeAspect="1"/>
          </p:cNvGraphicFramePr>
          <p:nvPr>
            <p:custDataLst>
              <p:tags r:id="rId2"/>
            </p:custDataLst>
          </p:nvPr>
        </p:nvGraphicFramePr>
        <p:xfrm>
          <a:off x="3226435" y="946150"/>
          <a:ext cx="969645" cy="1273175"/>
        </p:xfrm>
        <a:graphic>
          <a:graphicData uri="http://schemas.openxmlformats.org/presentationml/2006/ole">
            <mc:AlternateContent xmlns:mc="http://schemas.openxmlformats.org/markup-compatibility/2006">
              <mc:Choice xmlns:v="urn:schemas-microsoft-com:vml" Requires="v">
                <p:oleObj spid="_x0000_s1025" name="" r:id="rId3" imgW="606425" imgH="794385" progId="Equation.KSEE3">
                  <p:embed/>
                </p:oleObj>
              </mc:Choice>
              <mc:Fallback>
                <p:oleObj name="" r:id="rId3" imgW="606425" imgH="794385" progId="Equation.KSEE3">
                  <p:embed/>
                  <p:pic>
                    <p:nvPicPr>
                      <p:cNvPr id="0" name="图片 1024"/>
                      <p:cNvPicPr/>
                      <p:nvPr/>
                    </p:nvPicPr>
                    <p:blipFill>
                      <a:blip r:embed="rId4"/>
                      <a:stretch>
                        <a:fillRect/>
                      </a:stretch>
                    </p:blipFill>
                    <p:spPr>
                      <a:xfrm>
                        <a:off x="3226435" y="946150"/>
                        <a:ext cx="969645" cy="1273175"/>
                      </a:xfrm>
                      <a:prstGeom prst="rect">
                        <a:avLst/>
                      </a:prstGeom>
                    </p:spPr>
                  </p:pic>
                </p:oleObj>
              </mc:Fallback>
            </mc:AlternateContent>
          </a:graphicData>
        </a:graphic>
      </p:graphicFrame>
      <p:sp>
        <p:nvSpPr>
          <p:cNvPr id="4" name="文本框 3"/>
          <p:cNvSpPr txBox="1"/>
          <p:nvPr/>
        </p:nvSpPr>
        <p:spPr>
          <a:xfrm>
            <a:off x="3006090" y="5628005"/>
            <a:ext cx="734695" cy="521970"/>
          </a:xfrm>
          <a:prstGeom prst="rect">
            <a:avLst/>
          </a:prstGeom>
          <a:noFill/>
        </p:spPr>
        <p:txBody>
          <a:bodyPr wrap="square" rtlCol="0">
            <a:spAutoFit/>
          </a:bodyPr>
          <a:p>
            <a:r>
              <a:rPr lang="zh-CN" altLang="en-US" sz="2800">
                <a:latin typeface="楷体" panose="02010609060101010101" charset="-122"/>
                <a:ea typeface="楷体" panose="02010609060101010101" charset="-122"/>
              </a:rPr>
              <a:t>显</a:t>
            </a:r>
            <a:endParaRPr lang="zh-CN" altLang="en-US" sz="2800">
              <a:latin typeface="楷体" panose="02010609060101010101" charset="-122"/>
              <a:ea typeface="楷体" panose="02010609060101010101" charset="-122"/>
            </a:endParaRPr>
          </a:p>
        </p:txBody>
      </p:sp>
      <p:sp>
        <p:nvSpPr>
          <p:cNvPr id="5" name="文本框 4"/>
          <p:cNvSpPr txBox="1"/>
          <p:nvPr/>
        </p:nvSpPr>
        <p:spPr>
          <a:xfrm>
            <a:off x="4030345" y="1574165"/>
            <a:ext cx="7856220" cy="1383665"/>
          </a:xfrm>
          <a:prstGeom prst="rect">
            <a:avLst/>
          </a:prstGeom>
          <a:noFill/>
        </p:spPr>
        <p:txBody>
          <a:bodyPr wrap="square" rtlCol="0">
            <a:spAutoFit/>
          </a:bodyPr>
          <a:p>
            <a:r>
              <a:rPr lang="zh-CN" altLang="en-US" sz="2800">
                <a:latin typeface="楷体" panose="02010609060101010101" charset="-122"/>
                <a:ea typeface="楷体" panose="02010609060101010101" charset="-122"/>
                <a:cs typeface="楷体" panose="02010609060101010101" charset="-122"/>
              </a:rPr>
              <a:t>隐式表征：不给出顶点或面的具体位置信息</a:t>
            </a:r>
            <a:endParaRPr lang="zh-CN" altLang="en-US" sz="2800">
              <a:latin typeface="楷体" panose="02010609060101010101" charset="-122"/>
              <a:ea typeface="楷体" panose="02010609060101010101" charset="-122"/>
              <a:cs typeface="楷体" panose="02010609060101010101" charset="-122"/>
            </a:endParaRPr>
          </a:p>
          <a:p>
            <a:r>
              <a:rPr lang="en-US" altLang="zh-CN" sz="2800">
                <a:latin typeface="楷体" panose="02010609060101010101" charset="-122"/>
                <a:ea typeface="楷体" panose="02010609060101010101" charset="-122"/>
                <a:cs typeface="楷体" panose="02010609060101010101" charset="-122"/>
              </a:rPr>
              <a:t>          </a:t>
            </a:r>
            <a:r>
              <a:rPr lang="zh-CN" altLang="en-US" sz="2800">
                <a:latin typeface="楷体" panose="02010609060101010101" charset="-122"/>
                <a:ea typeface="楷体" panose="02010609060101010101" charset="-122"/>
                <a:cs typeface="楷体" panose="02010609060101010101" charset="-122"/>
              </a:rPr>
              <a:t>可以用神经网络去拟合映射关系</a:t>
            </a:r>
            <a:endParaRPr lang="zh-CN" altLang="en-US" sz="2800">
              <a:latin typeface="楷体" panose="02010609060101010101" charset="-122"/>
              <a:ea typeface="楷体" panose="02010609060101010101" charset="-122"/>
              <a:cs typeface="楷体" panose="02010609060101010101" charset="-122"/>
            </a:endParaRPr>
          </a:p>
          <a:p>
            <a:r>
              <a:rPr lang="zh-CN" altLang="en-US" sz="2800">
                <a:latin typeface="楷体" panose="02010609060101010101" charset="-122"/>
                <a:ea typeface="楷体" panose="02010609060101010101" charset="-122"/>
                <a:cs typeface="楷体" panose="02010609060101010101" charset="-122"/>
              </a:rPr>
              <a:t> </a:t>
            </a:r>
            <a:r>
              <a:rPr lang="en-US" altLang="zh-CN" sz="2800">
                <a:latin typeface="楷体" panose="02010609060101010101" charset="-122"/>
                <a:ea typeface="楷体" panose="02010609060101010101" charset="-122"/>
                <a:cs typeface="楷体" panose="02010609060101010101" charset="-122"/>
              </a:rPr>
              <a:t>         </a:t>
            </a:r>
            <a:r>
              <a:rPr lang="zh-CN" altLang="en-US" sz="2800">
                <a:latin typeface="楷体" panose="02010609060101010101" charset="-122"/>
                <a:ea typeface="楷体" panose="02010609060101010101" charset="-122"/>
                <a:cs typeface="楷体" panose="02010609060101010101" charset="-122"/>
              </a:rPr>
              <a:t>用神经网络去表示三维空间</a:t>
            </a:r>
            <a:endParaRPr lang="zh-CN" altLang="en-US" sz="2800">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4030345" y="1063625"/>
            <a:ext cx="7856220" cy="521970"/>
          </a:xfrm>
          <a:prstGeom prst="rect">
            <a:avLst/>
          </a:prstGeom>
          <a:noFill/>
        </p:spPr>
        <p:txBody>
          <a:bodyPr wrap="square" rtlCol="0">
            <a:spAutoFit/>
          </a:bodyPr>
          <a:p>
            <a:r>
              <a:rPr lang="zh-CN" altLang="en-US" sz="2800">
                <a:latin typeface="楷体" panose="02010609060101010101" charset="-122"/>
                <a:ea typeface="楷体" panose="02010609060101010101" charset="-122"/>
              </a:rPr>
              <a:t>显式表征：直观显示三维几何物体</a:t>
            </a:r>
            <a:endParaRPr lang="zh-CN" altLang="en-US" sz="2800">
              <a:latin typeface="楷体" panose="02010609060101010101" charset="-122"/>
              <a:ea typeface="楷体" panose="02010609060101010101" charset="-122"/>
            </a:endParaRPr>
          </a:p>
        </p:txBody>
      </p:sp>
      <p:pic>
        <p:nvPicPr>
          <p:cNvPr id="10" name="图片 -2147482623"/>
          <p:cNvPicPr>
            <a:picLocks noChangeAspect="1"/>
          </p:cNvPicPr>
          <p:nvPr/>
        </p:nvPicPr>
        <p:blipFill>
          <a:blip r:embed="rId5"/>
          <a:stretch>
            <a:fillRect/>
          </a:stretch>
        </p:blipFill>
        <p:spPr>
          <a:xfrm>
            <a:off x="2325370" y="3063240"/>
            <a:ext cx="7156450" cy="2278380"/>
          </a:xfrm>
          <a:prstGeom prst="rect">
            <a:avLst/>
          </a:prstGeom>
          <a:noFill/>
          <a:ln w="9525">
            <a:noFill/>
          </a:ln>
        </p:spPr>
      </p:pic>
      <p:sp>
        <p:nvSpPr>
          <p:cNvPr id="11" name="文本框 10"/>
          <p:cNvSpPr txBox="1"/>
          <p:nvPr/>
        </p:nvSpPr>
        <p:spPr>
          <a:xfrm>
            <a:off x="4710430" y="5628005"/>
            <a:ext cx="734695" cy="521970"/>
          </a:xfrm>
          <a:prstGeom prst="rect">
            <a:avLst/>
          </a:prstGeom>
          <a:noFill/>
        </p:spPr>
        <p:txBody>
          <a:bodyPr wrap="square" rtlCol="0">
            <a:spAutoFit/>
          </a:bodyPr>
          <a:p>
            <a:r>
              <a:rPr lang="zh-CN" altLang="en-US" sz="2800">
                <a:latin typeface="楷体" panose="02010609060101010101" charset="-122"/>
                <a:ea typeface="楷体" panose="02010609060101010101" charset="-122"/>
              </a:rPr>
              <a:t>显</a:t>
            </a:r>
            <a:endParaRPr lang="zh-CN" altLang="en-US" sz="2800">
              <a:latin typeface="楷体" panose="02010609060101010101" charset="-122"/>
              <a:ea typeface="楷体" panose="02010609060101010101" charset="-122"/>
            </a:endParaRPr>
          </a:p>
        </p:txBody>
      </p:sp>
      <p:sp>
        <p:nvSpPr>
          <p:cNvPr id="12" name="文本框 11"/>
          <p:cNvSpPr txBox="1"/>
          <p:nvPr/>
        </p:nvSpPr>
        <p:spPr>
          <a:xfrm>
            <a:off x="6468745" y="5628005"/>
            <a:ext cx="734695" cy="521970"/>
          </a:xfrm>
          <a:prstGeom prst="rect">
            <a:avLst/>
          </a:prstGeom>
          <a:noFill/>
        </p:spPr>
        <p:txBody>
          <a:bodyPr wrap="square" rtlCol="0">
            <a:spAutoFit/>
          </a:bodyPr>
          <a:p>
            <a:r>
              <a:rPr lang="zh-CN" altLang="en-US" sz="2800">
                <a:latin typeface="楷体" panose="02010609060101010101" charset="-122"/>
                <a:ea typeface="楷体" panose="02010609060101010101" charset="-122"/>
              </a:rPr>
              <a:t>隐</a:t>
            </a:r>
            <a:endParaRPr lang="zh-CN" altLang="en-US" sz="2800">
              <a:latin typeface="楷体" panose="02010609060101010101" charset="-122"/>
              <a:ea typeface="楷体" panose="02010609060101010101" charset="-122"/>
            </a:endParaRPr>
          </a:p>
        </p:txBody>
      </p:sp>
      <p:sp>
        <p:nvSpPr>
          <p:cNvPr id="13" name="文本框 12"/>
          <p:cNvSpPr txBox="1"/>
          <p:nvPr/>
        </p:nvSpPr>
        <p:spPr>
          <a:xfrm>
            <a:off x="8321675" y="5628005"/>
            <a:ext cx="734695" cy="521970"/>
          </a:xfrm>
          <a:prstGeom prst="rect">
            <a:avLst/>
          </a:prstGeom>
          <a:noFill/>
        </p:spPr>
        <p:txBody>
          <a:bodyPr wrap="square" rtlCol="0">
            <a:spAutoFit/>
          </a:bodyPr>
          <a:p>
            <a:r>
              <a:rPr lang="zh-CN" altLang="en-US" sz="2800">
                <a:latin typeface="楷体" panose="02010609060101010101" charset="-122"/>
                <a:ea typeface="楷体" panose="02010609060101010101" charset="-122"/>
              </a:rPr>
              <a:t>隐</a:t>
            </a:r>
            <a:endParaRPr lang="zh-CN" altLang="en-US" sz="2800">
              <a:latin typeface="楷体" panose="02010609060101010101" charset="-122"/>
              <a:ea typeface="楷体" panose="02010609060101010101" charset="-122"/>
            </a:endParaRPr>
          </a:p>
        </p:txBody>
      </p:sp>
      <p:sp>
        <p:nvSpPr>
          <p:cNvPr id="15" name="文本框 14"/>
          <p:cNvSpPr txBox="1"/>
          <p:nvPr/>
        </p:nvSpPr>
        <p:spPr>
          <a:xfrm>
            <a:off x="918210" y="2284730"/>
            <a:ext cx="3404235" cy="675640"/>
          </a:xfrm>
          <a:prstGeom prst="rect">
            <a:avLst/>
          </a:prstGeom>
          <a:noFill/>
        </p:spPr>
        <p:txBody>
          <a:bodyPr wrap="square" rtlCol="0" anchor="t">
            <a:spAutoFit/>
          </a:bodyPr>
          <a:p>
            <a:r>
              <a:rPr lang="zh-CN" altLang="en-US">
                <a:latin typeface="楷体" panose="02010609060101010101" charset="-122"/>
                <a:ea typeface="楷体" panose="02010609060101010101" charset="-122"/>
                <a:cs typeface="楷体" panose="02010609060101010101" charset="-122"/>
              </a:rPr>
              <a:t>空间中的场可以</a:t>
            </a:r>
            <a:r>
              <a:rPr lang="zh-CN" altLang="en-US" sz="2000">
                <a:latin typeface="楷体" panose="02010609060101010101" charset="-122"/>
                <a:ea typeface="楷体" panose="02010609060101010101" charset="-122"/>
                <a:cs typeface="楷体" panose="02010609060101010101" charset="-122"/>
              </a:rPr>
              <a:t>认为</a:t>
            </a:r>
            <a:r>
              <a:rPr lang="zh-CN" altLang="en-US">
                <a:latin typeface="楷体" panose="02010609060101010101" charset="-122"/>
                <a:ea typeface="楷体" panose="02010609060101010101" charset="-122"/>
                <a:cs typeface="楷体" panose="02010609060101010101" charset="-122"/>
              </a:rPr>
              <a:t>是空间中点到点的属性的映射</a:t>
            </a:r>
            <a:endParaRPr lang="zh-CN" altLang="en-US">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P spid="4" grpId="0"/>
      <p:bldP spid="10" grpId="0"/>
      <p:bldP spid="4" grpId="1"/>
      <p:bldP spid="10" grpId="1"/>
      <p:bldP spid="11" grpId="0"/>
      <p:bldP spid="11" grpId="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三维重建</a:t>
            </a:r>
            <a:endParaRPr lang="zh-CN" altLang="en-US" sz="2600" dirty="0">
              <a:solidFill>
                <a:schemeClr val="tx1">
                  <a:lumMod val="95000"/>
                  <a:lumOff val="5000"/>
                </a:schemeClr>
              </a:solidFill>
              <a:cs typeface="+mn-ea"/>
              <a:sym typeface="+mn-lt"/>
            </a:endParaRPr>
          </a:p>
        </p:txBody>
      </p:sp>
      <p:pic>
        <p:nvPicPr>
          <p:cNvPr id="4" name="图片 -2147482619" descr="82bddf2f5b7943ae850a451ac54e1ec8"/>
          <p:cNvPicPr>
            <a:picLocks noChangeAspect="1"/>
          </p:cNvPicPr>
          <p:nvPr>
            <p:custDataLst>
              <p:tags r:id="rId1"/>
            </p:custDataLst>
          </p:nvPr>
        </p:nvPicPr>
        <p:blipFill>
          <a:blip r:embed="rId2"/>
          <a:stretch>
            <a:fillRect/>
          </a:stretch>
        </p:blipFill>
        <p:spPr>
          <a:xfrm>
            <a:off x="1900555" y="773430"/>
            <a:ext cx="8432165" cy="5558790"/>
          </a:xfrm>
          <a:prstGeom prst="rect">
            <a:avLst/>
          </a:prstGeom>
          <a:noFill/>
          <a:ln w="9525">
            <a:noFill/>
          </a:ln>
        </p:spPr>
      </p:pic>
      <p:sp>
        <p:nvSpPr>
          <p:cNvPr id="11" name="文本框 10"/>
          <p:cNvSpPr txBox="1"/>
          <p:nvPr/>
        </p:nvSpPr>
        <p:spPr>
          <a:xfrm>
            <a:off x="6357620" y="50800"/>
            <a:ext cx="1430020" cy="737235"/>
          </a:xfrm>
          <a:prstGeom prst="rect">
            <a:avLst/>
          </a:prstGeom>
          <a:noFill/>
        </p:spPr>
        <p:txBody>
          <a:bodyPr wrap="square" rtlCol="0" anchor="t">
            <a:spAutoFit/>
          </a:bodyPr>
          <a:p>
            <a:r>
              <a:rPr lang="zh-CN" altLang="en-US" sz="1400"/>
              <a:t>一个点被曲面占用的概率（占用就是在曲面内部）</a:t>
            </a:r>
            <a:endParaRPr lang="zh-CN" altLang="en-US" sz="1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63625"/>
            <a:ext cx="10529570" cy="4182745"/>
          </a:xfrm>
          <a:prstGeom prst="rect">
            <a:avLst/>
          </a:prstGeom>
          <a:noFill/>
          <a:ln w="9525">
            <a:noFill/>
          </a:ln>
        </p:spPr>
        <p:txBody>
          <a:bodyPr wrap="square">
            <a:noAutofit/>
          </a:bodyPr>
          <a:p>
            <a:pPr indent="0" fontAlgn="auto">
              <a:lnSpc>
                <a:spcPct val="150000"/>
              </a:lnSpc>
              <a:buClrTx/>
              <a:buSzTx/>
              <a:buFont typeface="+mj-ea"/>
              <a:buNone/>
            </a:pP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
        <p:nvSpPr>
          <p:cNvPr id="4" name="文本框 3"/>
          <p:cNvSpPr txBox="1"/>
          <p:nvPr>
            <p:custDataLst>
              <p:tags r:id="rId2"/>
            </p:custDataLst>
          </p:nvPr>
        </p:nvSpPr>
        <p:spPr>
          <a:xfrm>
            <a:off x="918210" y="1063625"/>
            <a:ext cx="10529570" cy="3423920"/>
          </a:xfrm>
          <a:prstGeom prst="rect">
            <a:avLst/>
          </a:prstGeom>
          <a:noFill/>
          <a:ln w="9525">
            <a:noFill/>
          </a:ln>
        </p:spPr>
        <p:txBody>
          <a:bodyPr wrap="square">
            <a:noAutofit/>
          </a:bodyPr>
          <a:p>
            <a:pPr indent="0" fontAlgn="auto">
              <a:lnSpc>
                <a:spcPct val="150000"/>
              </a:lnSpc>
              <a:buClrTx/>
              <a:buSzTx/>
              <a:buFont typeface="+mj-ea"/>
              <a:buNone/>
            </a:pPr>
            <a:r>
              <a:rPr 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(2)</a:t>
            </a:r>
            <a:r>
              <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外观表征：</a:t>
            </a:r>
            <a:r>
              <a:rPr 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endParaRPr 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graphicFrame>
        <p:nvGraphicFramePr>
          <p:cNvPr id="8" name="对象 7">
            <a:hlinkClick r:id="" action="ppaction://ole?verb="/>
          </p:cNvPr>
          <p:cNvGraphicFramePr>
            <a:graphicFrameLocks noChangeAspect="1"/>
          </p:cNvGraphicFramePr>
          <p:nvPr>
            <p:custDataLst>
              <p:tags r:id="rId3"/>
            </p:custDataLst>
          </p:nvPr>
        </p:nvGraphicFramePr>
        <p:xfrm>
          <a:off x="3226435" y="946150"/>
          <a:ext cx="969645" cy="1273175"/>
        </p:xfrm>
        <a:graphic>
          <a:graphicData uri="http://schemas.openxmlformats.org/presentationml/2006/ole">
            <mc:AlternateContent xmlns:mc="http://schemas.openxmlformats.org/markup-compatibility/2006">
              <mc:Choice xmlns:v="urn:schemas-microsoft-com:vml" Requires="v">
                <p:oleObj spid="_x0000_s1025" name="" r:id="rId4" imgW="606425" imgH="794385" progId="Equation.KSEE3">
                  <p:embed/>
                </p:oleObj>
              </mc:Choice>
              <mc:Fallback>
                <p:oleObj name="" r:id="rId4" imgW="606425" imgH="794385" progId="Equation.KSEE3">
                  <p:embed/>
                  <p:pic>
                    <p:nvPicPr>
                      <p:cNvPr id="0" name="图片 1024"/>
                      <p:cNvPicPr/>
                      <p:nvPr/>
                    </p:nvPicPr>
                    <p:blipFill>
                      <a:blip r:embed="rId5"/>
                      <a:stretch>
                        <a:fillRect/>
                      </a:stretch>
                    </p:blipFill>
                    <p:spPr>
                      <a:xfrm>
                        <a:off x="3226435" y="946150"/>
                        <a:ext cx="969645" cy="1273175"/>
                      </a:xfrm>
                      <a:prstGeom prst="rect">
                        <a:avLst/>
                      </a:prstGeom>
                    </p:spPr>
                  </p:pic>
                </p:oleObj>
              </mc:Fallback>
            </mc:AlternateContent>
          </a:graphicData>
        </a:graphic>
      </p:graphicFrame>
      <p:sp>
        <p:nvSpPr>
          <p:cNvPr id="5" name="文本框 4"/>
          <p:cNvSpPr txBox="1"/>
          <p:nvPr>
            <p:custDataLst>
              <p:tags r:id="rId6"/>
            </p:custDataLst>
          </p:nvPr>
        </p:nvSpPr>
        <p:spPr>
          <a:xfrm>
            <a:off x="4030345" y="1574165"/>
            <a:ext cx="7856220" cy="521970"/>
          </a:xfrm>
          <a:prstGeom prst="rect">
            <a:avLst/>
          </a:prstGeom>
          <a:noFill/>
        </p:spPr>
        <p:txBody>
          <a:bodyPr wrap="square" rtlCol="0">
            <a:spAutoFit/>
          </a:bodyPr>
          <a:p>
            <a:r>
              <a:rPr lang="zh-CN" altLang="en-US" sz="2800">
                <a:latin typeface="楷体" panose="02010609060101010101" charset="-122"/>
                <a:ea typeface="楷体" panose="02010609060101010101" charset="-122"/>
                <a:cs typeface="楷体" panose="02010609060101010101" charset="-122"/>
              </a:rPr>
              <a:t>环境光照</a:t>
            </a:r>
            <a:endParaRPr lang="zh-CN" altLang="en-US" sz="2800">
              <a:latin typeface="楷体" panose="02010609060101010101" charset="-122"/>
              <a:ea typeface="楷体" panose="02010609060101010101" charset="-122"/>
              <a:cs typeface="楷体" panose="02010609060101010101" charset="-122"/>
            </a:endParaRPr>
          </a:p>
        </p:txBody>
      </p:sp>
      <p:sp>
        <p:nvSpPr>
          <p:cNvPr id="7" name="文本框 6"/>
          <p:cNvSpPr txBox="1"/>
          <p:nvPr>
            <p:custDataLst>
              <p:tags r:id="rId7"/>
            </p:custDataLst>
          </p:nvPr>
        </p:nvSpPr>
        <p:spPr>
          <a:xfrm>
            <a:off x="4030345" y="1063625"/>
            <a:ext cx="7856220" cy="521970"/>
          </a:xfrm>
          <a:prstGeom prst="rect">
            <a:avLst/>
          </a:prstGeom>
          <a:noFill/>
        </p:spPr>
        <p:txBody>
          <a:bodyPr wrap="square" rtlCol="0">
            <a:spAutoFit/>
          </a:bodyPr>
          <a:p>
            <a:r>
              <a:rPr lang="zh-CN" altLang="en-US" sz="2800">
                <a:latin typeface="楷体" panose="02010609060101010101" charset="-122"/>
                <a:ea typeface="楷体" panose="02010609060101010101" charset="-122"/>
              </a:rPr>
              <a:t>材质纹理</a:t>
            </a:r>
            <a:endParaRPr lang="zh-CN" altLang="en-US" sz="2800">
              <a:latin typeface="楷体" panose="02010609060101010101" charset="-122"/>
              <a:ea typeface="楷体" panose="02010609060101010101" charset="-122"/>
            </a:endParaRPr>
          </a:p>
        </p:txBody>
      </p:sp>
      <p:sp>
        <p:nvSpPr>
          <p:cNvPr id="10" name="文本框 9"/>
          <p:cNvSpPr txBox="1"/>
          <p:nvPr/>
        </p:nvSpPr>
        <p:spPr>
          <a:xfrm>
            <a:off x="0" y="3429000"/>
            <a:ext cx="7856220" cy="1058545"/>
          </a:xfrm>
          <a:prstGeom prst="rect">
            <a:avLst/>
          </a:prstGeom>
          <a:noFill/>
        </p:spPr>
        <p:txBody>
          <a:bodyPr wrap="square" rtlCol="0">
            <a:noAutofit/>
          </a:bodyPr>
          <a:p>
            <a:r>
              <a:rPr lang="en-US" sz="2800">
                <a:latin typeface="楷体" panose="02010609060101010101" charset="-122"/>
                <a:ea typeface="楷体" panose="02010609060101010101" charset="-122"/>
                <a:cs typeface="楷体" panose="02010609060101010101" charset="-122"/>
              </a:rPr>
              <a:t>NeRF</a:t>
            </a:r>
            <a:r>
              <a:rPr lang="zh-CN" altLang="en-US" sz="2800">
                <a:latin typeface="楷体" panose="02010609060101010101" charset="-122"/>
                <a:ea typeface="楷体" panose="02010609060101010101" charset="-122"/>
                <a:cs typeface="楷体" panose="02010609060101010101" charset="-122"/>
              </a:rPr>
              <a:t>：几何表征</a:t>
            </a:r>
            <a:r>
              <a:rPr lang="zh-CN" altLang="en-US" sz="2800">
                <a:latin typeface="Arial" panose="020B0604020202020204" pitchFamily="34" charset="0"/>
                <a:ea typeface="楷体" panose="02010609060101010101" charset="-122"/>
                <a:cs typeface="Arial" panose="020B0604020202020204" pitchFamily="34" charset="0"/>
              </a:rPr>
              <a:t>→（雾）不透明场</a:t>
            </a:r>
            <a:endParaRPr lang="zh-CN" altLang="en-US" sz="2800">
              <a:latin typeface="Arial" panose="020B0604020202020204" pitchFamily="34" charset="0"/>
              <a:ea typeface="楷体" panose="02010609060101010101" charset="-122"/>
              <a:cs typeface="Arial" panose="020B0604020202020204" pitchFamily="34" charset="0"/>
            </a:endParaRPr>
          </a:p>
          <a:p>
            <a:r>
              <a:rPr lang="zh-CN" altLang="en-US" sz="2800">
                <a:latin typeface="Arial" panose="020B0604020202020204" pitchFamily="34" charset="0"/>
                <a:ea typeface="楷体" panose="02010609060101010101" charset="-122"/>
                <a:cs typeface="Arial" panose="020B0604020202020204" pitchFamily="34" charset="0"/>
              </a:rPr>
              <a:t> </a:t>
            </a:r>
            <a:r>
              <a:rPr lang="en-US" altLang="zh-CN" sz="2800">
                <a:latin typeface="Arial" panose="020B0604020202020204" pitchFamily="34" charset="0"/>
                <a:ea typeface="楷体" panose="02010609060101010101" charset="-122"/>
                <a:cs typeface="Arial" panose="020B0604020202020204" pitchFamily="34" charset="0"/>
              </a:rPr>
              <a:t>                           </a:t>
            </a:r>
            <a:r>
              <a:rPr lang="zh-CN" altLang="en-US" sz="2800">
                <a:latin typeface="Arial" panose="020B0604020202020204" pitchFamily="34" charset="0"/>
                <a:ea typeface="楷体" panose="02010609060101010101" charset="-122"/>
                <a:cs typeface="Arial" panose="020B0604020202020204" pitchFamily="34" charset="0"/>
              </a:rPr>
              <a:t>（</a:t>
            </a:r>
            <a:r>
              <a:rPr lang="en-US" altLang="zh-CN" sz="2800">
                <a:latin typeface="Arial" panose="020B0604020202020204" pitchFamily="34" charset="0"/>
                <a:ea typeface="楷体" panose="02010609060101010101" charset="-122"/>
                <a:cs typeface="Arial" panose="020B0604020202020204" pitchFamily="34" charset="0"/>
              </a:rPr>
              <a:t>x,y,z</a:t>
            </a:r>
            <a:r>
              <a:rPr lang="zh-CN" altLang="en-US" sz="2800">
                <a:latin typeface="Arial" panose="020B0604020202020204" pitchFamily="34" charset="0"/>
                <a:ea typeface="楷体" panose="02010609060101010101" charset="-122"/>
                <a:cs typeface="Arial" panose="020B0604020202020204" pitchFamily="34" charset="0"/>
              </a:rPr>
              <a:t>）→</a:t>
            </a:r>
            <a:r>
              <a:rPr lang="en-US" altLang="zh-CN" sz="2800">
                <a:latin typeface="Arial" panose="020B0604020202020204" pitchFamily="34" charset="0"/>
                <a:ea typeface="楷体" panose="02010609060101010101" charset="-122"/>
                <a:cs typeface="Arial" panose="020B0604020202020204" pitchFamily="34" charset="0"/>
              </a:rPr>
              <a:t> </a:t>
            </a:r>
            <a:r>
              <a:rPr lang="zh-CN" altLang="en-US" sz="2800">
                <a:latin typeface="微软雅黑" panose="020B0503020204020204" charset="-122"/>
                <a:ea typeface="微软雅黑" panose="020B0503020204020204" charset="-122"/>
                <a:cs typeface="Arial" panose="020B0604020202020204" pitchFamily="34" charset="0"/>
              </a:rPr>
              <a:t>σ</a:t>
            </a:r>
            <a:endParaRPr lang="zh-CN" altLang="en-US" sz="2800">
              <a:latin typeface="微软雅黑" panose="020B0503020204020204" charset="-122"/>
              <a:ea typeface="微软雅黑" panose="020B0503020204020204" charset="-122"/>
              <a:cs typeface="Arial" panose="020B0604020202020204" pitchFamily="34" charset="0"/>
            </a:endParaRPr>
          </a:p>
          <a:p>
            <a:endParaRPr lang="zh-CN" altLang="en-US" sz="2800">
              <a:latin typeface="微软雅黑" panose="020B0503020204020204" charset="-122"/>
              <a:ea typeface="微软雅黑" panose="020B0503020204020204" charset="-122"/>
              <a:cs typeface="Arial" panose="020B0604020202020204" pitchFamily="34" charset="0"/>
            </a:endParaRPr>
          </a:p>
          <a:p>
            <a:endParaRPr lang="zh-CN" altLang="en-US" sz="2800">
              <a:latin typeface="Arial" panose="020B0604020202020204" pitchFamily="34" charset="0"/>
              <a:ea typeface="楷体" panose="02010609060101010101" charset="-122"/>
              <a:cs typeface="Arial" panose="020B0604020202020204" pitchFamily="34" charset="0"/>
            </a:endParaRPr>
          </a:p>
          <a:p>
            <a:endParaRPr lang="en-US" altLang="zh-CN" sz="2800">
              <a:latin typeface="Arial" panose="020B0604020202020204" pitchFamily="34" charset="0"/>
              <a:ea typeface="楷体" panose="02010609060101010101" charset="-122"/>
              <a:cs typeface="Arial" panose="020B0604020202020204" pitchFamily="34" charset="0"/>
              <a:sym typeface="+mn-ea"/>
            </a:endParaRPr>
          </a:p>
        </p:txBody>
      </p:sp>
      <p:pic>
        <p:nvPicPr>
          <p:cNvPr id="12" name="图片 11"/>
          <p:cNvPicPr>
            <a:picLocks noChangeAspect="1"/>
          </p:cNvPicPr>
          <p:nvPr/>
        </p:nvPicPr>
        <p:blipFill>
          <a:blip r:embed="rId8"/>
          <a:stretch>
            <a:fillRect/>
          </a:stretch>
        </p:blipFill>
        <p:spPr>
          <a:xfrm>
            <a:off x="5877560" y="2032000"/>
            <a:ext cx="5349240" cy="2455545"/>
          </a:xfrm>
          <a:prstGeom prst="rect">
            <a:avLst/>
          </a:prstGeom>
        </p:spPr>
      </p:pic>
      <p:pic>
        <p:nvPicPr>
          <p:cNvPr id="13" name="图片 12"/>
          <p:cNvPicPr>
            <a:picLocks noChangeAspect="1"/>
          </p:cNvPicPr>
          <p:nvPr/>
        </p:nvPicPr>
        <p:blipFill>
          <a:blip r:embed="rId9"/>
          <a:stretch>
            <a:fillRect/>
          </a:stretch>
        </p:blipFill>
        <p:spPr>
          <a:xfrm>
            <a:off x="7078345" y="4487545"/>
            <a:ext cx="2947035" cy="1886585"/>
          </a:xfrm>
          <a:prstGeom prst="rect">
            <a:avLst/>
          </a:prstGeom>
        </p:spPr>
      </p:pic>
      <p:sp>
        <p:nvSpPr>
          <p:cNvPr id="15" name="文本框 14"/>
          <p:cNvSpPr txBox="1"/>
          <p:nvPr/>
        </p:nvSpPr>
        <p:spPr>
          <a:xfrm>
            <a:off x="0" y="5356225"/>
            <a:ext cx="6096000" cy="521970"/>
          </a:xfrm>
          <a:prstGeom prst="rect">
            <a:avLst/>
          </a:prstGeom>
          <a:noFill/>
        </p:spPr>
        <p:txBody>
          <a:bodyPr wrap="square" rtlCol="0" anchor="t">
            <a:spAutoFit/>
          </a:bodyPr>
          <a:p>
            <a:r>
              <a:rPr lang="en-US" altLang="zh-CN" sz="2800">
                <a:latin typeface="Arial" panose="020B0604020202020204" pitchFamily="34" charset="0"/>
                <a:ea typeface="楷体" panose="02010609060101010101" charset="-122"/>
                <a:cs typeface="Arial" panose="020B0604020202020204" pitchFamily="34" charset="0"/>
                <a:sym typeface="+mn-ea"/>
              </a:rPr>
              <a:t>           </a:t>
            </a:r>
            <a:r>
              <a:rPr lang="zh-CN" altLang="en-US" sz="2800">
                <a:latin typeface="Arial" panose="020B0604020202020204" pitchFamily="34" charset="0"/>
                <a:ea typeface="楷体" panose="02010609060101010101" charset="-122"/>
                <a:cs typeface="Arial" panose="020B0604020202020204" pitchFamily="34" charset="0"/>
                <a:sym typeface="+mn-ea"/>
              </a:rPr>
              <a:t>外观表征→</a:t>
            </a:r>
            <a:r>
              <a:rPr lang="zh-CN" altLang="en-US" sz="2800">
                <a:latin typeface="Arial" panose="020B0604020202020204" pitchFamily="34" charset="0"/>
                <a:ea typeface="楷体" panose="02010609060101010101" charset="-122"/>
                <a:cs typeface="Arial" panose="020B0604020202020204" pitchFamily="34" charset="0"/>
                <a:sym typeface="+mn-ea"/>
              </a:rPr>
              <a:t>（</a:t>
            </a:r>
            <a:r>
              <a:rPr lang="en-US" altLang="zh-CN" sz="2800">
                <a:latin typeface="Arial" panose="020B0604020202020204" pitchFamily="34" charset="0"/>
                <a:ea typeface="楷体" panose="02010609060101010101" charset="-122"/>
                <a:cs typeface="Arial" panose="020B0604020202020204" pitchFamily="34" charset="0"/>
                <a:sym typeface="+mn-ea"/>
              </a:rPr>
              <a:t>x,y,z,φ,θ</a:t>
            </a:r>
            <a:r>
              <a:rPr lang="zh-CN" altLang="en-US" sz="2800">
                <a:latin typeface="Arial" panose="020B0604020202020204" pitchFamily="34" charset="0"/>
                <a:ea typeface="楷体" panose="02010609060101010101" charset="-122"/>
                <a:cs typeface="Arial" panose="020B0604020202020204" pitchFamily="34" charset="0"/>
                <a:sym typeface="+mn-ea"/>
              </a:rPr>
              <a:t>）→</a:t>
            </a:r>
            <a:r>
              <a:rPr lang="en-US" altLang="zh-CN" sz="2800">
                <a:latin typeface="Arial" panose="020B0604020202020204" pitchFamily="34" charset="0"/>
                <a:ea typeface="楷体" panose="02010609060101010101" charset="-122"/>
                <a:cs typeface="Arial" panose="020B0604020202020204" pitchFamily="34" charset="0"/>
                <a:sym typeface="+mn-ea"/>
              </a:rPr>
              <a:t> rgb</a:t>
            </a:r>
            <a:endParaRPr lang="en-US" altLang="zh-CN" sz="2800">
              <a:latin typeface="Arial" panose="020B0604020202020204" pitchFamily="34" charset="0"/>
              <a:ea typeface="楷体" panose="02010609060101010101" charset="-122"/>
              <a:cs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P spid="10" grpId="0"/>
      <p:bldP spid="10" grpId="1"/>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16200000" flipH="1">
            <a:off x="5003803" y="-330199"/>
            <a:ext cx="2184397" cy="12192001"/>
            <a:chOff x="7871422" y="-15671"/>
            <a:chExt cx="4329859" cy="6887166"/>
          </a:xfrm>
          <a:effectLst>
            <a:outerShdw blurRad="50800" dist="38100" algn="l" rotWithShape="0">
              <a:prstClr val="black">
                <a:alpha val="40000"/>
              </a:prstClr>
            </a:outerShdw>
          </a:effectLst>
        </p:grpSpPr>
        <p:sp>
          <p:nvSpPr>
            <p:cNvPr id="33" name="任意多边形: 形状 3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任意多边形: 形状 33"/>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5" name="任意多边形: 形状 34"/>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8" name="组合 7"/>
          <p:cNvGrpSpPr/>
          <p:nvPr/>
        </p:nvGrpSpPr>
        <p:grpSpPr>
          <a:xfrm>
            <a:off x="5092853" y="1038782"/>
            <a:ext cx="2006286" cy="1107996"/>
            <a:chOff x="5072396" y="544834"/>
            <a:chExt cx="2047202" cy="1370205"/>
          </a:xfrm>
        </p:grpSpPr>
        <p:sp>
          <p:nvSpPr>
            <p:cNvPr id="4" name="矩形: 圆角 3"/>
            <p:cNvSpPr/>
            <p:nvPr/>
          </p:nvSpPr>
          <p:spPr>
            <a:xfrm>
              <a:off x="5175248" y="1337923"/>
              <a:ext cx="1841501" cy="507077"/>
            </a:xfrm>
            <a:prstGeom prst="roundRect">
              <a:avLst>
                <a:gd name="adj" fmla="val 6141"/>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7" name="图片 6"/>
            <p:cNvPicPr>
              <a:picLocks noChangeAspect="1"/>
            </p:cNvPicPr>
            <p:nvPr/>
          </p:nvPicPr>
          <p:blipFill>
            <a:blip r:embed="rId1"/>
            <a:stretch>
              <a:fillRect/>
            </a:stretch>
          </p:blipFill>
          <p:spPr>
            <a:xfrm>
              <a:off x="5376860" y="1124736"/>
              <a:ext cx="1438275" cy="466725"/>
            </a:xfrm>
            <a:prstGeom prst="rect">
              <a:avLst/>
            </a:prstGeom>
          </p:spPr>
        </p:pic>
        <p:sp>
          <p:nvSpPr>
            <p:cNvPr id="36" name="矩形 35"/>
            <p:cNvSpPr/>
            <p:nvPr/>
          </p:nvSpPr>
          <p:spPr>
            <a:xfrm>
              <a:off x="5072396" y="544834"/>
              <a:ext cx="2047202" cy="1370205"/>
            </a:xfrm>
            <a:prstGeom prst="rect">
              <a:avLst/>
            </a:prstGeom>
          </p:spPr>
          <p:txBody>
            <a:bodyPr wrap="square">
              <a:spAutoFit/>
            </a:bodyPr>
            <a:lstStyle/>
            <a:p>
              <a:pPr algn="ctr"/>
              <a:r>
                <a:rPr lang="en-US" altLang="zh-CN" sz="6600" b="1" spc="600" dirty="0">
                  <a:solidFill>
                    <a:schemeClr val="accent5">
                      <a:lumMod val="75000"/>
                    </a:schemeClr>
                  </a:solidFill>
                  <a:cs typeface="+mn-ea"/>
                  <a:sym typeface="+mn-lt"/>
                </a:rPr>
                <a:t>02</a:t>
              </a:r>
              <a:endParaRPr lang="zh-CN" altLang="en-US" sz="6600" b="1" spc="600" dirty="0">
                <a:solidFill>
                  <a:schemeClr val="accent5">
                    <a:lumMod val="75000"/>
                  </a:schemeClr>
                </a:solidFill>
                <a:cs typeface="+mn-ea"/>
                <a:sym typeface="+mn-lt"/>
              </a:endParaRPr>
            </a:p>
          </p:txBody>
        </p:sp>
      </p:grpSp>
      <p:sp>
        <p:nvSpPr>
          <p:cNvPr id="42" name="矩形 41"/>
          <p:cNvSpPr/>
          <p:nvPr/>
        </p:nvSpPr>
        <p:spPr>
          <a:xfrm>
            <a:off x="2782111" y="2319169"/>
            <a:ext cx="6627771" cy="1753235"/>
          </a:xfrm>
          <a:prstGeom prst="rect">
            <a:avLst/>
          </a:prstGeom>
        </p:spPr>
        <p:txBody>
          <a:bodyPr wrap="square">
            <a:spAutoFit/>
          </a:bodyPr>
          <a:lstStyle/>
          <a:p>
            <a:pPr algn="ctr"/>
            <a:r>
              <a:rPr lang="en-US" altLang="zh-CN" sz="5400" dirty="0">
                <a:solidFill>
                  <a:schemeClr val="tx1">
                    <a:lumMod val="95000"/>
                    <a:lumOff val="5000"/>
                  </a:schemeClr>
                </a:solidFill>
                <a:cs typeface="+mn-ea"/>
                <a:sym typeface="+mn-lt"/>
              </a:rPr>
              <a:t>NeRF</a:t>
            </a:r>
            <a:r>
              <a:rPr lang="en-US" altLang="zh-CN" sz="5400" dirty="0">
                <a:solidFill>
                  <a:schemeClr val="tx1">
                    <a:lumMod val="95000"/>
                    <a:lumOff val="5000"/>
                  </a:schemeClr>
                </a:solidFill>
                <a:cs typeface="+mn-ea"/>
                <a:sym typeface="+mn-lt"/>
              </a:rPr>
              <a:t>(神经辐射场)</a:t>
            </a:r>
            <a:endParaRPr sz="5400" spc="300" dirty="0">
              <a:solidFill>
                <a:schemeClr val="accent5">
                  <a:lumMod val="75000"/>
                </a:schemeClr>
              </a:solidFill>
              <a:cs typeface="+mn-ea"/>
              <a:sym typeface="+mn-lt"/>
            </a:endParaRPr>
          </a:p>
          <a:p>
            <a:pPr algn="ctr"/>
            <a:endParaRPr lang="en-US" altLang="zh-CN" sz="5400" dirty="0">
              <a:solidFill>
                <a:schemeClr val="tx1">
                  <a:lumMod val="95000"/>
                  <a:lumOff val="5000"/>
                </a:schemeClr>
              </a:solidFill>
              <a:cs typeface="+mn-ea"/>
              <a:sym typeface="+mn-lt"/>
            </a:endParaRPr>
          </a:p>
        </p:txBody>
      </p:sp>
      <p:sp>
        <p:nvSpPr>
          <p:cNvPr id="43" name="文本框 42"/>
          <p:cNvSpPr txBox="1"/>
          <p:nvPr/>
        </p:nvSpPr>
        <p:spPr>
          <a:xfrm>
            <a:off x="3944584" y="3233583"/>
            <a:ext cx="4302823" cy="252730"/>
          </a:xfrm>
          <a:prstGeom prst="rect">
            <a:avLst/>
          </a:prstGeom>
          <a:noFill/>
        </p:spPr>
        <p:txBody>
          <a:bodyPr wrap="square">
            <a:spAutoFit/>
          </a:bodyPr>
          <a:lstStyle/>
          <a:p>
            <a:pPr algn="ctr"/>
            <a:r>
              <a:rPr sz="1050" spc="300" dirty="0">
                <a:solidFill>
                  <a:schemeClr val="accent5">
                    <a:lumMod val="75000"/>
                  </a:schemeClr>
                </a:solidFill>
                <a:cs typeface="+mn-ea"/>
                <a:sym typeface="+mn-lt"/>
              </a:rPr>
              <a:t>Neural Radiance Fields</a:t>
            </a:r>
            <a:endParaRPr sz="1050" spc="300" dirty="0">
              <a:solidFill>
                <a:schemeClr val="accent5">
                  <a:lumMod val="75000"/>
                </a:schemeClr>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pic>
        <p:nvPicPr>
          <p:cNvPr id="5" name="图片 4"/>
          <p:cNvPicPr>
            <a:picLocks noChangeAspect="1"/>
          </p:cNvPicPr>
          <p:nvPr/>
        </p:nvPicPr>
        <p:blipFill>
          <a:blip r:embed="rId1"/>
          <a:stretch>
            <a:fillRect/>
          </a:stretch>
        </p:blipFill>
        <p:spPr>
          <a:xfrm>
            <a:off x="2976880" y="895350"/>
            <a:ext cx="6237605" cy="3497580"/>
          </a:xfrm>
          <a:prstGeom prst="rect">
            <a:avLst/>
          </a:prstGeom>
        </p:spPr>
      </p:pic>
      <p:pic>
        <p:nvPicPr>
          <p:cNvPr id="8" name="图片 7"/>
          <p:cNvPicPr>
            <a:picLocks noChangeAspect="1"/>
          </p:cNvPicPr>
          <p:nvPr/>
        </p:nvPicPr>
        <p:blipFill>
          <a:blip r:embed="rId2"/>
          <a:srcRect r="30969"/>
          <a:stretch>
            <a:fillRect/>
          </a:stretch>
        </p:blipFill>
        <p:spPr>
          <a:xfrm>
            <a:off x="2072005" y="1281430"/>
            <a:ext cx="7923530" cy="2724785"/>
          </a:xfrm>
          <a:prstGeom prst="rect">
            <a:avLst/>
          </a:prstGeom>
        </p:spPr>
      </p:pic>
      <p:sp>
        <p:nvSpPr>
          <p:cNvPr id="10" name="文本框 9"/>
          <p:cNvSpPr txBox="1"/>
          <p:nvPr/>
        </p:nvSpPr>
        <p:spPr>
          <a:xfrm>
            <a:off x="1572895" y="5064760"/>
            <a:ext cx="10530205" cy="521970"/>
          </a:xfrm>
          <a:prstGeom prst="rect">
            <a:avLst/>
          </a:prstGeom>
          <a:noFill/>
          <a:ln w="9525">
            <a:noFill/>
          </a:ln>
        </p:spPr>
        <p:txBody>
          <a:bodyPr wrap="square">
            <a:spAutoFit/>
          </a:bodyPr>
          <a:p>
            <a:pPr indent="0" algn="l">
              <a:buClrTx/>
              <a:buSzTx/>
              <a:buFont typeface="+mj-ea"/>
              <a:buNone/>
            </a:pPr>
            <a:r>
              <a:rPr lang="zh-CN" altLang="en-US"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各个射线中的采样点的辐射强度进行加权和</a:t>
            </a:r>
            <a:r>
              <a:rPr lang="en-US" altLang="zh-CN" sz="2800" b="0" dirty="0">
                <a:solidFill>
                  <a:schemeClr val="tx1">
                    <a:lumMod val="85000"/>
                    <a:lumOff val="15000"/>
                  </a:schemeClr>
                </a:solidFill>
                <a:latin typeface="微软雅黑" panose="020B0503020204020204" charset="-122"/>
                <a:ea typeface="微软雅黑" panose="020B0503020204020204" charset="-122"/>
                <a:cs typeface="楷体" panose="02010609060101010101" charset="-122"/>
              </a:rPr>
              <a:t> </a:t>
            </a:r>
            <a:r>
              <a:rPr lang="zh-CN" altLang="en-US" sz="2800" b="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a:t>
            </a:r>
            <a:r>
              <a:rPr lang="en-US" altLang="zh-CN" sz="2800" b="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 </a:t>
            </a:r>
            <a:r>
              <a:rPr lang="zh-CN" altLang="en-US" sz="2800" b="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像素点</a:t>
            </a:r>
            <a:r>
              <a:rPr lang="zh-CN" altLang="en-US" sz="2800" b="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颜色</a:t>
            </a:r>
            <a:endParaRPr lang="zh-CN" altLang="en-US" sz="2800" b="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commondata" val="eyJjb3VudCI6NDksImhkaWQiOiJiZGIxNTM0MDZkMmQwMGZmYjdmMjlhMjc3OGI5OWJiZSIsInVzZXJDb3VudCI6NDl9"/>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pyv5tue">
      <a:majorFont>
        <a:latin typeface="庞门正道标题体3.0"/>
        <a:ea typeface="庞门正道标题体3.0"/>
        <a:cs typeface=""/>
      </a:majorFont>
      <a:minorFont>
        <a:latin typeface="庞门正道标题体3.0"/>
        <a:ea typeface="庞门正道标题体3.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3156</Words>
  <Application>WPS 演示</Application>
  <PresentationFormat>宽屏</PresentationFormat>
  <Paragraphs>247</Paragraphs>
  <Slides>33</Slides>
  <Notes>1</Notes>
  <HiddenSlides>1</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33</vt:i4>
      </vt:variant>
    </vt:vector>
  </HeadingPairs>
  <TitlesOfParts>
    <vt:vector size="48" baseType="lpstr">
      <vt:lpstr>Arial</vt:lpstr>
      <vt:lpstr>宋体</vt:lpstr>
      <vt:lpstr>Wingdings</vt:lpstr>
      <vt:lpstr>楷体</vt:lpstr>
      <vt:lpstr>微软雅黑</vt:lpstr>
      <vt:lpstr>庞门正道标题体3.0</vt:lpstr>
      <vt:lpstr>Arial Unicode MS</vt:lpstr>
      <vt:lpstr>等线</vt:lpstr>
      <vt:lpstr>Calibri</vt:lpstr>
      <vt:lpstr>Office 主题</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Teacher刘</cp:lastModifiedBy>
  <cp:revision>60</cp:revision>
  <dcterms:created xsi:type="dcterms:W3CDTF">2022-05-09T00:39:00Z</dcterms:created>
  <dcterms:modified xsi:type="dcterms:W3CDTF">2023-11-20T02:12:41Z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KSOTemplateUUID">
    <vt:lpwstr>v1.0_mb_PQbupAF2J6e+4lY9ibkGzg==</vt:lpwstr>
  </property>
  <property fmtid="{D5CDD505-2E9C-101B-9397-08002B2CF9AE}" pid="4" name="ICV">
    <vt:lpwstr>427A6965707246ABBC58283C398C8F3F_11</vt:lpwstr>
  </property>
</Properties>
</file>